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E17E6-F86F-4A5A-8C32-AD50041B0837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1C091-983A-4417-987C-5C47599F13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28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1C091-983A-4417-987C-5C47599F136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91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89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6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007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53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84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52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16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27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748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82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26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E160-1B87-4E2C-9C48-EDF7F27986AD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62D7F-BD6D-4B76-8399-0D7862376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08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8134672" cy="165618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KİLİS 7 ARALIK ÜNİVERSİTESİ</a:t>
            </a:r>
            <a:br>
              <a:rPr lang="tr-TR" dirty="0" smtClean="0"/>
            </a:br>
            <a:r>
              <a:rPr lang="tr-TR" dirty="0" smtClean="0"/>
              <a:t>Yapı İşleri ve Teknik Daire Başkanlığı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88832" cy="2351112"/>
          </a:xfrm>
        </p:spPr>
        <p:txBody>
          <a:bodyPr/>
          <a:lstStyle/>
          <a:p>
            <a:r>
              <a:rPr lang="tr-TR" dirty="0" smtClean="0"/>
              <a:t>2018 YILI I.DÖNEM İL KOORDİNASYON KURULU TOPLANMASI</a:t>
            </a:r>
          </a:p>
          <a:p>
            <a:endParaRPr lang="tr-TR" dirty="0"/>
          </a:p>
          <a:p>
            <a:r>
              <a:rPr lang="tr-TR" dirty="0" smtClean="0"/>
              <a:t>26.01.2018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04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062664" cy="1008111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KİLİS 7 ARALIK ÜNİVERSİTESİ YAPI İŞLERİ VE TEKNİK DAİRE BAŞKANLIĞI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352928" cy="4680520"/>
          </a:xfrm>
        </p:spPr>
        <p:txBody>
          <a:bodyPr/>
          <a:lstStyle/>
          <a:p>
            <a:pPr algn="l"/>
            <a:r>
              <a:rPr lang="tr-TR" sz="18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TOPLAM PROJE </a:t>
            </a:r>
            <a:r>
              <a:rPr lang="tr-TR" sz="18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SAYISI                                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:                                                       9 Adet </a:t>
            </a:r>
          </a:p>
          <a:p>
            <a:pPr algn="l"/>
            <a:endParaRPr lang="tr-TR" sz="2000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algn="l"/>
            <a:endParaRPr lang="tr-TR" sz="2000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algn="l"/>
            <a:endParaRPr lang="tr-TR" sz="2000" dirty="0" smtClean="0">
              <a:solidFill>
                <a:schemeClr val="tx1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algn="l" defTabSz="931863"/>
            <a:r>
              <a:rPr lang="tr-TR" sz="18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ÖNCEKİ </a:t>
            </a:r>
            <a:r>
              <a:rPr lang="tr-TR" sz="18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YILLAR HARCAMASI </a:t>
            </a:r>
            <a:r>
              <a:rPr lang="tr-TR" sz="18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                    </a:t>
            </a:r>
            <a:r>
              <a:rPr lang="tr-TR" sz="20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:                                            </a:t>
            </a:r>
            <a:r>
              <a:rPr lang="tr-TR" sz="18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12.498.611,73 </a:t>
            </a:r>
            <a:r>
              <a:rPr lang="tr-TR" sz="18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TL</a:t>
            </a:r>
            <a:r>
              <a:rPr lang="tr-TR" sz="20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		</a:t>
            </a:r>
          </a:p>
          <a:p>
            <a:pPr algn="l" defTabSz="931863"/>
            <a:endParaRPr lang="tr-TR" sz="2000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algn="l"/>
            <a:endParaRPr lang="tr-TR" sz="2000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algn="l">
              <a:tabLst>
                <a:tab pos="3586163" algn="l"/>
              </a:tabLst>
            </a:pPr>
            <a:r>
              <a:rPr lang="tr-TR" sz="18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DÖNEM SONU YAPILAN HARCAMA   </a:t>
            </a:r>
            <a:r>
              <a:rPr lang="tr-TR" sz="180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       </a:t>
            </a:r>
            <a:r>
              <a:rPr lang="tr-TR" sz="2000" dirty="0" smtClean="0">
                <a:solidFill>
                  <a:schemeClr val="tx1"/>
                </a:solidFill>
              </a:rPr>
              <a:t>:                                             9.060.198,23 </a:t>
            </a:r>
            <a:r>
              <a:rPr lang="tr-TR" sz="1800" dirty="0" smtClean="0">
                <a:solidFill>
                  <a:schemeClr val="tx1"/>
                </a:solidFill>
              </a:rPr>
              <a:t>TL</a:t>
            </a:r>
            <a:endParaRPr lang="tr-TR" sz="1800" dirty="0">
              <a:solidFill>
                <a:schemeClr val="tx1"/>
              </a:solidFill>
            </a:endParaRPr>
          </a:p>
          <a:p>
            <a:pPr algn="l">
              <a:tabLst>
                <a:tab pos="3586163" algn="l"/>
              </a:tabLst>
            </a:pPr>
            <a:endParaRPr lang="tr-TR" sz="2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75499"/>
              </p:ext>
            </p:extLst>
          </p:nvPr>
        </p:nvGraphicFramePr>
        <p:xfrm>
          <a:off x="467545" y="2348881"/>
          <a:ext cx="8280919" cy="648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19"/>
              </a:tblGrid>
              <a:tr h="6480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j-ea"/>
                          <a:cs typeface="Times New Roman" panose="02020603050405020304" pitchFamily="18" charset="0"/>
                        </a:rPr>
                        <a:t>TOPLAM PROJE TUTARI                            :                                                46.291.232,02</a:t>
                      </a:r>
                      <a:r>
                        <a:rPr lang="tr-TR" sz="18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j-ea"/>
                          <a:cs typeface="Times New Roman" panose="02020603050405020304" pitchFamily="18" charset="0"/>
                        </a:rPr>
                        <a:t>TL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491528"/>
              </p:ext>
            </p:extLst>
          </p:nvPr>
        </p:nvGraphicFramePr>
        <p:xfrm>
          <a:off x="467544" y="3789040"/>
          <a:ext cx="828092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/>
              </a:tblGrid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75063" algn="l"/>
                        </a:tabLst>
                        <a:defRPr/>
                      </a:pP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j-ea"/>
                          <a:cs typeface="Times New Roman" panose="02020603050405020304" pitchFamily="18" charset="0"/>
                        </a:rPr>
                        <a:t>2017 YILI ÖDENEĞİ                                    :                                                 17.650.000,00 TL</a:t>
                      </a:r>
                    </a:p>
                    <a:p>
                      <a:endParaRPr lang="tr-TR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622826"/>
              </p:ext>
            </p:extLst>
          </p:nvPr>
        </p:nvGraphicFramePr>
        <p:xfrm>
          <a:off x="467544" y="5206713"/>
          <a:ext cx="835292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576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763963" algn="l"/>
                        </a:tabLst>
                        <a:defRPr/>
                      </a:pPr>
                      <a:r>
                        <a:rPr lang="tr-TR" sz="18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j-ea"/>
                          <a:cs typeface="Times New Roman" panose="02020603050405020304" pitchFamily="18" charset="0"/>
                        </a:rPr>
                        <a:t>PARASAL GERÇEKLEŞTİRME                      :                                                                  </a:t>
                      </a:r>
                      <a:r>
                        <a:rPr lang="tr-TR" sz="1800" b="0" kern="120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j-ea"/>
                          <a:cs typeface="Times New Roman" panose="02020603050405020304" pitchFamily="18" charset="0"/>
                        </a:rPr>
                        <a:t>% 60</a:t>
                      </a:r>
                      <a:endParaRPr lang="tr-TR" sz="18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endParaRPr lang="tr-TR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87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KİLİS 7 ARALIK ÜNİVERSİTESİ YAPI İŞLERİ VE TEKNİK DAİRE BAŞKANLIĞI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3970784" cy="1800199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7544" y="3140968"/>
            <a:ext cx="4101852" cy="3312369"/>
          </a:xfrm>
        </p:spPr>
        <p:txBody>
          <a:bodyPr>
            <a:normAutofit fontScale="92500" lnSpcReduction="20000"/>
          </a:bodyPr>
          <a:lstStyle/>
          <a:p>
            <a:r>
              <a:rPr lang="tr-TR" sz="2000" b="1" dirty="0"/>
              <a:t>Merkezi Derslik Binası Yapım İşi</a:t>
            </a:r>
          </a:p>
          <a:p>
            <a:endParaRPr lang="tr-TR" sz="1400" dirty="0" smtClean="0"/>
          </a:p>
          <a:p>
            <a:r>
              <a:rPr lang="tr-TR" sz="1400" b="1" dirty="0" smtClean="0"/>
              <a:t>Proje Tutarı                      </a:t>
            </a:r>
            <a:r>
              <a:rPr lang="tr-TR" sz="1400" dirty="0" smtClean="0"/>
              <a:t>: 11.187.580,00 TL</a:t>
            </a:r>
          </a:p>
          <a:p>
            <a:endParaRPr lang="tr-TR" sz="1400" dirty="0" smtClean="0"/>
          </a:p>
          <a:p>
            <a:r>
              <a:rPr lang="tr-TR" sz="1400" b="1" dirty="0" smtClean="0"/>
              <a:t>Önceki Yıllar Harcaması </a:t>
            </a:r>
            <a:r>
              <a:rPr lang="tr-TR" sz="1400" dirty="0" smtClean="0"/>
              <a:t>: 11.864.065,22 TL</a:t>
            </a:r>
          </a:p>
          <a:p>
            <a:endParaRPr lang="tr-TR" sz="1400" dirty="0" smtClean="0"/>
          </a:p>
          <a:p>
            <a:r>
              <a:rPr lang="tr-TR" sz="1400" b="1" dirty="0" smtClean="0"/>
              <a:t>2017 Yılı Ödeneği            </a:t>
            </a:r>
            <a:r>
              <a:rPr lang="tr-TR" sz="1400" dirty="0" smtClean="0"/>
              <a:t>: 16.000.000,00 TL</a:t>
            </a:r>
          </a:p>
          <a:p>
            <a:endParaRPr lang="tr-TR" sz="1400" dirty="0" smtClean="0"/>
          </a:p>
          <a:p>
            <a:r>
              <a:rPr lang="tr-TR" sz="1400" b="1" dirty="0" smtClean="0"/>
              <a:t>Proje Hakkında Kısa Öz Bilgi</a:t>
            </a:r>
            <a:endParaRPr lang="tr-TR" sz="1400" dirty="0" smtClean="0"/>
          </a:p>
          <a:p>
            <a:pPr marL="0" indent="0">
              <a:buNone/>
            </a:pPr>
            <a:r>
              <a:rPr lang="tr-TR" sz="1400" i="1" dirty="0" smtClean="0"/>
              <a:t>         Karataş Kampüsünde 8000 </a:t>
            </a:r>
            <a:r>
              <a:rPr lang="tr-TR" sz="1400" i="1" dirty="0"/>
              <a:t>m² alanda yapılmakta </a:t>
            </a:r>
            <a:r>
              <a:rPr lang="tr-TR" sz="1400" i="1" dirty="0" smtClean="0"/>
              <a:t> </a:t>
            </a:r>
          </a:p>
          <a:p>
            <a:pPr marL="0" indent="0">
              <a:buNone/>
            </a:pPr>
            <a:r>
              <a:rPr lang="tr-TR" sz="1400" i="1" dirty="0"/>
              <a:t> </a:t>
            </a:r>
            <a:r>
              <a:rPr lang="tr-TR" sz="1400" i="1" dirty="0" smtClean="0"/>
              <a:t>        olup</a:t>
            </a:r>
            <a:r>
              <a:rPr lang="tr-TR" sz="1400" i="1" dirty="0"/>
              <a:t>, bina içerisinde 16 adet derslik, 8 adet </a:t>
            </a:r>
            <a:r>
              <a:rPr lang="tr-TR" sz="1400" i="1" dirty="0" smtClean="0"/>
              <a:t> </a:t>
            </a:r>
          </a:p>
          <a:p>
            <a:pPr marL="0" indent="0">
              <a:buNone/>
            </a:pPr>
            <a:r>
              <a:rPr lang="tr-TR" sz="1400" i="1" dirty="0"/>
              <a:t> </a:t>
            </a:r>
            <a:r>
              <a:rPr lang="tr-TR" sz="1400" i="1" dirty="0" smtClean="0"/>
              <a:t>        laboratuvar</a:t>
            </a:r>
            <a:r>
              <a:rPr lang="tr-TR" sz="1400" i="1" dirty="0"/>
              <a:t>, 8 adet  personel odası, 10 adet </a:t>
            </a:r>
            <a:r>
              <a:rPr lang="tr-TR" sz="1400" i="1" dirty="0" smtClean="0"/>
              <a:t> </a:t>
            </a:r>
          </a:p>
          <a:p>
            <a:pPr marL="0" indent="0">
              <a:buNone/>
            </a:pPr>
            <a:r>
              <a:rPr lang="tr-TR" sz="1400" i="1" dirty="0"/>
              <a:t> </a:t>
            </a:r>
            <a:r>
              <a:rPr lang="tr-TR" sz="1400" i="1" dirty="0" smtClean="0"/>
              <a:t>        akademik </a:t>
            </a:r>
            <a:r>
              <a:rPr lang="tr-TR" sz="1400" i="1" dirty="0"/>
              <a:t>personel odası, 15 adet idari personel </a:t>
            </a:r>
            <a:r>
              <a:rPr lang="tr-TR" sz="1400" i="1" dirty="0" smtClean="0"/>
              <a:t>odası </a:t>
            </a:r>
          </a:p>
          <a:p>
            <a:pPr marL="0" indent="0">
              <a:buNone/>
            </a:pPr>
            <a:r>
              <a:rPr lang="tr-TR" sz="1400" i="1" dirty="0"/>
              <a:t> </a:t>
            </a:r>
            <a:r>
              <a:rPr lang="tr-TR" sz="1400" i="1" dirty="0" smtClean="0"/>
              <a:t>       </a:t>
            </a:r>
            <a:r>
              <a:rPr lang="tr-TR" sz="1400" i="1" dirty="0"/>
              <a:t>ve 1592 öğrenci kapasitesi bulunmaktadır</a:t>
            </a:r>
            <a:r>
              <a:rPr lang="tr-TR" sz="1400" i="1" dirty="0" smtClean="0"/>
              <a:t>.</a:t>
            </a:r>
            <a:r>
              <a:rPr lang="tr-TR" sz="1400" i="1" dirty="0"/>
              <a:t>		</a:t>
            </a:r>
          </a:p>
          <a:p>
            <a:endParaRPr lang="tr-TR" sz="140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1872207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3068960"/>
            <a:ext cx="4041775" cy="324036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tr-TR" sz="7600" b="1" dirty="0"/>
              <a:t>Merkezi Kütüphane ve Kongre Merkezi Yapım İşi</a:t>
            </a:r>
          </a:p>
          <a:p>
            <a:pPr lvl="0">
              <a:lnSpc>
                <a:spcPct val="110000"/>
              </a:lnSpc>
            </a:pPr>
            <a:r>
              <a:rPr lang="tr-TR" sz="5200" b="1" dirty="0" smtClean="0"/>
              <a:t>Proje </a:t>
            </a:r>
            <a:r>
              <a:rPr lang="tr-TR" sz="5200" b="1" dirty="0"/>
              <a:t>Tutarı                      : </a:t>
            </a:r>
            <a:r>
              <a:rPr lang="tr-TR" sz="5200" dirty="0" smtClean="0"/>
              <a:t>32.674.200,00 </a:t>
            </a:r>
            <a:r>
              <a:rPr lang="tr-TR" sz="5200" dirty="0"/>
              <a:t>TL</a:t>
            </a:r>
          </a:p>
          <a:p>
            <a:pPr lvl="0">
              <a:lnSpc>
                <a:spcPct val="110000"/>
              </a:lnSpc>
            </a:pPr>
            <a:endParaRPr lang="tr-TR" sz="5200" b="1" dirty="0"/>
          </a:p>
          <a:p>
            <a:pPr lvl="0">
              <a:lnSpc>
                <a:spcPct val="110000"/>
              </a:lnSpc>
            </a:pPr>
            <a:r>
              <a:rPr lang="tr-TR" sz="5200" b="1" dirty="0"/>
              <a:t>Önceki Yıllar Harcaması : </a:t>
            </a:r>
            <a:r>
              <a:rPr lang="tr-TR" sz="5200" dirty="0" smtClean="0"/>
              <a:t>7.294.092,17 </a:t>
            </a:r>
            <a:r>
              <a:rPr lang="tr-TR" sz="5200" dirty="0"/>
              <a:t>TL</a:t>
            </a:r>
          </a:p>
          <a:p>
            <a:pPr lvl="0">
              <a:lnSpc>
                <a:spcPct val="110000"/>
              </a:lnSpc>
            </a:pPr>
            <a:endParaRPr lang="tr-TR" sz="5200" b="1" dirty="0"/>
          </a:p>
          <a:p>
            <a:pPr lvl="0">
              <a:lnSpc>
                <a:spcPct val="110000"/>
              </a:lnSpc>
            </a:pPr>
            <a:r>
              <a:rPr lang="tr-TR" sz="5200" b="1" dirty="0" smtClean="0"/>
              <a:t>2017 </a:t>
            </a:r>
            <a:r>
              <a:rPr lang="tr-TR" sz="5200" b="1" dirty="0"/>
              <a:t>Yılı Ödeneği            : </a:t>
            </a:r>
            <a:r>
              <a:rPr lang="tr-TR" sz="5200" dirty="0" smtClean="0"/>
              <a:t>16.000.000,00 </a:t>
            </a:r>
            <a:r>
              <a:rPr lang="tr-TR" sz="5200" dirty="0"/>
              <a:t>TL</a:t>
            </a:r>
          </a:p>
          <a:p>
            <a:pPr marL="0" lvl="0" indent="0">
              <a:lnSpc>
                <a:spcPct val="110000"/>
              </a:lnSpc>
              <a:buNone/>
            </a:pPr>
            <a:endParaRPr lang="tr-TR" sz="5200" b="1" dirty="0"/>
          </a:p>
          <a:p>
            <a:pPr marL="0" lvl="0" indent="0">
              <a:lnSpc>
                <a:spcPct val="110000"/>
              </a:lnSpc>
              <a:buNone/>
            </a:pPr>
            <a:r>
              <a:rPr lang="tr-TR" sz="5200" b="1" dirty="0"/>
              <a:t> </a:t>
            </a:r>
            <a:r>
              <a:rPr lang="tr-TR" sz="5200" b="1" dirty="0" smtClean="0"/>
              <a:t>        Proje </a:t>
            </a:r>
            <a:r>
              <a:rPr lang="tr-TR" sz="5200" b="1" dirty="0"/>
              <a:t>Hakkında Kısa Öz Bilgi</a:t>
            </a:r>
          </a:p>
          <a:p>
            <a:pPr lvl="0">
              <a:lnSpc>
                <a:spcPct val="110000"/>
              </a:lnSpc>
            </a:pPr>
            <a:r>
              <a:rPr lang="tr-TR" sz="5200" dirty="0"/>
              <a:t>16.000 m² olup içerisinde 1100 kişilik Oditoryum, toplam 810 kişilik 3 adet Konferans Salonu, 2 adet VİP Oda,8 adet Kulis,7 adet Toplantı Salonu, 7 adet Grup Çalışma Odası,1 adet Engelli Çalışma Odası, 1 adet Sergi Salonu, Serbest Çalışma Salonu, Teknik Odalar, Çok Amaçlı Salon, 2 adet Cep Sineması, Kütüphane (Süreli Yayınlar, 24 Saat Çalışma Ofisi, Kitaplık ve İdari Ofis) bulunmaktadır.</a:t>
            </a:r>
            <a:r>
              <a:rPr lang="tr-TR" sz="4000" b="1" dirty="0"/>
              <a:t>	</a:t>
            </a:r>
          </a:p>
        </p:txBody>
      </p:sp>
      <p:pic>
        <p:nvPicPr>
          <p:cNvPr id="8" name="Picture 2" descr="G:\karataş merkezi derslik foto\Adsı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396044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Resim 8" descr="C:\Users\dell\Desktop\HAKEDİŞLERE AİT FOTOĞRAFLAR\2017-580460 MERKEZİ KÜTÜPHANE VE KONGRE MERKEZİ YAPIM İŞİ\6 NOLU HAKEDİŞ FOTĞRAFLAR\6. HAKEDİŞ FOTOĞRAFLAR\GENEL GÖRÜNÜM-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052737"/>
            <a:ext cx="4032448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68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KİLİS 7 ARALIK ÜNİVERSİTESİ YAPI İŞLERİ VE TEKNİK DAİRE BAŞKANLIĞI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7074" y="1196752"/>
            <a:ext cx="4130313" cy="1512167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7074" y="3154852"/>
            <a:ext cx="4132917" cy="3012314"/>
          </a:xfrm>
        </p:spPr>
        <p:txBody>
          <a:bodyPr>
            <a:normAutofit/>
          </a:bodyPr>
          <a:lstStyle/>
          <a:p>
            <a:r>
              <a:rPr lang="tr-TR" sz="2000" b="1" dirty="0"/>
              <a:t>Bina Bakım Onarım </a:t>
            </a:r>
            <a:r>
              <a:rPr lang="tr-TR" sz="2000" b="1" dirty="0" smtClean="0"/>
              <a:t>İşi (2016) </a:t>
            </a:r>
            <a:endParaRPr lang="tr-TR" sz="2000" b="1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172819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3068960"/>
            <a:ext cx="4041775" cy="3057202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Bina </a:t>
            </a:r>
            <a:r>
              <a:rPr lang="tr-TR" sz="2000" b="1" dirty="0"/>
              <a:t>Bakım Onarım İşi (</a:t>
            </a:r>
            <a:r>
              <a:rPr lang="tr-TR" sz="2000" b="1" dirty="0" smtClean="0"/>
              <a:t>2017)</a:t>
            </a:r>
            <a:endParaRPr lang="tr-TR" sz="2000" b="1" dirty="0"/>
          </a:p>
          <a:p>
            <a:pPr marL="0" indent="0">
              <a:buNone/>
            </a:pPr>
            <a:endParaRPr lang="tr-TR" sz="1200" b="1" dirty="0" smtClean="0"/>
          </a:p>
          <a:p>
            <a:r>
              <a:rPr lang="tr-TR" sz="1200" b="1" dirty="0" smtClean="0"/>
              <a:t>Proje </a:t>
            </a:r>
            <a:r>
              <a:rPr lang="tr-TR" sz="1200" b="1" dirty="0"/>
              <a:t>Tutarı                    </a:t>
            </a:r>
            <a:r>
              <a:rPr lang="tr-TR" sz="1200" b="1" dirty="0" smtClean="0"/>
              <a:t>   </a:t>
            </a:r>
            <a:r>
              <a:rPr lang="tr-TR" sz="1200" dirty="0"/>
              <a:t>: </a:t>
            </a:r>
            <a:r>
              <a:rPr lang="tr-TR" sz="1200" dirty="0" smtClean="0"/>
              <a:t>188.422,40 TL</a:t>
            </a:r>
          </a:p>
          <a:p>
            <a:pPr marL="0" indent="0">
              <a:buNone/>
            </a:pPr>
            <a:endParaRPr lang="tr-TR" sz="1200" dirty="0"/>
          </a:p>
          <a:p>
            <a:r>
              <a:rPr lang="tr-TR" sz="1200" b="1" dirty="0"/>
              <a:t>Önceki Yıllar Harcaması </a:t>
            </a:r>
            <a:r>
              <a:rPr lang="tr-TR" sz="1200" dirty="0"/>
              <a:t>:  </a:t>
            </a:r>
            <a:r>
              <a:rPr lang="tr-TR" sz="1200" dirty="0" smtClean="0"/>
              <a:t>219.997,15 TL</a:t>
            </a:r>
          </a:p>
          <a:p>
            <a:pPr marL="0" indent="0">
              <a:buNone/>
            </a:pPr>
            <a:endParaRPr lang="tr-TR" sz="1200" dirty="0"/>
          </a:p>
          <a:p>
            <a:r>
              <a:rPr lang="tr-TR" sz="1200" b="1" dirty="0"/>
              <a:t>2017 Yılı Ödeneği          </a:t>
            </a:r>
            <a:r>
              <a:rPr lang="tr-TR" sz="1200" b="1" dirty="0" smtClean="0"/>
              <a:t>   </a:t>
            </a:r>
            <a:r>
              <a:rPr lang="tr-TR" sz="1200" dirty="0"/>
              <a:t>: 1.650.000,00 TL</a:t>
            </a:r>
          </a:p>
          <a:p>
            <a:pPr marL="0"/>
            <a:endParaRPr lang="tr-TR" sz="1200" b="1" dirty="0"/>
          </a:p>
          <a:p>
            <a:r>
              <a:rPr lang="tr-TR" sz="1200" b="1" dirty="0"/>
              <a:t>Proje Hakkında Kısa Öz Bilgi</a:t>
            </a:r>
          </a:p>
          <a:p>
            <a:pPr marL="0" indent="0">
              <a:buNone/>
            </a:pPr>
            <a:r>
              <a:rPr lang="tr-TR" sz="1200" dirty="0" smtClean="0"/>
              <a:t>          Merkez Kampüs, TOKİ Lojmanları </a:t>
            </a:r>
            <a:r>
              <a:rPr lang="tr-TR" sz="1200" dirty="0"/>
              <a:t>ve </a:t>
            </a:r>
            <a:r>
              <a:rPr lang="tr-TR" sz="1200" dirty="0" err="1" smtClean="0"/>
              <a:t>Mercidabık</a:t>
            </a:r>
            <a:r>
              <a:rPr lang="tr-TR" sz="1200" dirty="0" smtClean="0"/>
              <a:t>  </a:t>
            </a:r>
          </a:p>
          <a:p>
            <a:pPr marL="0" indent="0">
              <a:buNone/>
            </a:pPr>
            <a:r>
              <a:rPr lang="tr-TR" sz="1200" dirty="0"/>
              <a:t> </a:t>
            </a:r>
            <a:r>
              <a:rPr lang="tr-TR" sz="1200" dirty="0" smtClean="0"/>
              <a:t>         Kampüsünün </a:t>
            </a:r>
            <a:r>
              <a:rPr lang="tr-TR" sz="1200" dirty="0"/>
              <a:t>çeşitli yerlerinde bakım </a:t>
            </a:r>
            <a:r>
              <a:rPr lang="tr-TR" sz="1200" dirty="0" smtClean="0"/>
              <a:t>onarım </a:t>
            </a:r>
          </a:p>
          <a:p>
            <a:pPr marL="0" indent="0">
              <a:buNone/>
            </a:pPr>
            <a:r>
              <a:rPr lang="tr-TR" sz="1200" dirty="0"/>
              <a:t> </a:t>
            </a:r>
            <a:r>
              <a:rPr lang="tr-TR" sz="1200" dirty="0" smtClean="0"/>
              <a:t>         yapılmaktadır</a:t>
            </a:r>
            <a:r>
              <a:rPr lang="tr-TR" sz="1200" dirty="0"/>
              <a:t>.</a:t>
            </a:r>
          </a:p>
          <a:p>
            <a:pPr marL="0" indent="0">
              <a:buNone/>
            </a:pPr>
            <a:endParaRPr lang="tr-TR" sz="1200" b="1" dirty="0"/>
          </a:p>
        </p:txBody>
      </p:sp>
      <p:sp>
        <p:nvSpPr>
          <p:cNvPr id="7" name="Dikdörtgen 6"/>
          <p:cNvSpPr/>
          <p:nvPr/>
        </p:nvSpPr>
        <p:spPr>
          <a:xfrm>
            <a:off x="367075" y="3154852"/>
            <a:ext cx="41329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300" dirty="0" smtClean="0"/>
          </a:p>
          <a:p>
            <a:endParaRPr lang="tr-TR" sz="1300" dirty="0" smtClean="0"/>
          </a:p>
          <a:p>
            <a:endParaRPr lang="tr-TR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300" b="1" dirty="0" smtClean="0"/>
              <a:t> Proje </a:t>
            </a:r>
            <a:r>
              <a:rPr lang="tr-TR" sz="1300" b="1" dirty="0"/>
              <a:t>Tutarı                      :</a:t>
            </a:r>
            <a:r>
              <a:rPr lang="tr-TR" sz="1300" dirty="0"/>
              <a:t> </a:t>
            </a:r>
            <a:r>
              <a:rPr lang="tr-TR" sz="1300" dirty="0" smtClean="0"/>
              <a:t>1.220.008,49TL</a:t>
            </a:r>
            <a:endParaRPr lang="tr-TR" sz="1300" dirty="0"/>
          </a:p>
          <a:p>
            <a:endParaRPr lang="tr-TR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300" b="1" dirty="0"/>
              <a:t>Önceki Yıllar Harcaması </a:t>
            </a:r>
            <a:r>
              <a:rPr lang="tr-TR" sz="1300" b="1" dirty="0" smtClean="0"/>
              <a:t>:</a:t>
            </a:r>
            <a:r>
              <a:rPr lang="tr-TR" sz="1300" dirty="0" smtClean="0"/>
              <a:t> 352.879,64TL</a:t>
            </a:r>
            <a:endParaRPr lang="tr-TR" sz="1300" dirty="0"/>
          </a:p>
          <a:p>
            <a:endParaRPr lang="tr-TR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300" b="1" dirty="0" smtClean="0"/>
              <a:t>2017 </a:t>
            </a:r>
            <a:r>
              <a:rPr lang="tr-TR" sz="1300" b="1" dirty="0"/>
              <a:t>Yılı Ödeneği            </a:t>
            </a:r>
            <a:r>
              <a:rPr lang="tr-TR" sz="1300" b="1" dirty="0" smtClean="0"/>
              <a:t>: </a:t>
            </a:r>
            <a:r>
              <a:rPr lang="tr-TR" sz="1300" dirty="0" smtClean="0"/>
              <a:t>1.650.000,00 TL</a:t>
            </a:r>
            <a:endParaRPr lang="tr-TR" sz="1300" dirty="0"/>
          </a:p>
          <a:p>
            <a:endParaRPr lang="tr-TR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300" b="1" dirty="0" smtClean="0"/>
              <a:t> Proje </a:t>
            </a:r>
            <a:r>
              <a:rPr lang="tr-TR" sz="1300" b="1" dirty="0"/>
              <a:t>Hakkında Kısa Öz </a:t>
            </a:r>
            <a:r>
              <a:rPr lang="tr-TR" sz="1300" b="1" dirty="0" smtClean="0"/>
              <a:t>Bilgi</a:t>
            </a:r>
          </a:p>
          <a:p>
            <a:r>
              <a:rPr lang="tr-TR" sz="1300" dirty="0" smtClean="0"/>
              <a:t>        Merkez Kampüs ve Karataş Kampüsünün çeşitli </a:t>
            </a:r>
          </a:p>
          <a:p>
            <a:r>
              <a:rPr lang="tr-TR" sz="1300" dirty="0"/>
              <a:t> </a:t>
            </a:r>
            <a:r>
              <a:rPr lang="tr-TR" sz="1300" dirty="0" smtClean="0"/>
              <a:t>       yerlerinde bakım onarım yapılmaktadır.</a:t>
            </a:r>
            <a:endParaRPr lang="tr-TR" sz="1300" dirty="0"/>
          </a:p>
        </p:txBody>
      </p:sp>
      <p:pic>
        <p:nvPicPr>
          <p:cNvPr id="1026" name="Picture 2" descr="C:\Users\dell\Desktop\Yeni klasör\IMG_00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74" y="1196752"/>
            <a:ext cx="4132917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Resim 9" descr="C:\Users\dell\Desktop\HAKEDİŞLERE AİT FOTOĞRAFLAR\2017-107372 BİNA BAKIM ONARIM İŞİ\3 NOLU HAKEDİŞ\Bina Bakım Onarım Resim\IMG_396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96752"/>
            <a:ext cx="4104456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54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332656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Calibri" panose="020F0502020204030204" pitchFamily="34" charset="0"/>
                <a:cs typeface="Times New Roman" panose="02020603050405020304" pitchFamily="18" charset="0"/>
              </a:rPr>
              <a:t>KİLİS 7 ARALIK ÜNİVERSİTESİ YAPI İŞLERİ VE TEKNİK DAİRE BAŞKANLIĞI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51" y="1052736"/>
            <a:ext cx="3672341" cy="17280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539552" y="3284984"/>
            <a:ext cx="4104456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dirty="0"/>
              <a:t>Büyük Bina Bakım Onarım İşi</a:t>
            </a:r>
          </a:p>
          <a:p>
            <a:endParaRPr lang="tr-TR" sz="13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300" b="1" dirty="0"/>
              <a:t>Proje Tutarı                       : 273.628,56 TL</a:t>
            </a:r>
          </a:p>
          <a:p>
            <a:endParaRPr lang="tr-TR" sz="13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300" b="1" dirty="0"/>
              <a:t>Önceki Yıllar Harcaması :  </a:t>
            </a:r>
            <a:r>
              <a:rPr lang="tr-TR" sz="1300" b="1" dirty="0" smtClean="0"/>
              <a:t>494.751,60</a:t>
            </a:r>
            <a:r>
              <a:rPr lang="tr-TR" sz="1300" b="1" dirty="0" smtClean="0"/>
              <a:t> </a:t>
            </a:r>
            <a:r>
              <a:rPr lang="tr-TR" sz="1300" b="1" dirty="0"/>
              <a:t>TL</a:t>
            </a:r>
          </a:p>
          <a:p>
            <a:endParaRPr lang="tr-TR" sz="13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300" b="1" dirty="0"/>
              <a:t>2017 Yılı Ödeneği             : 1.650.000,00 TL</a:t>
            </a:r>
          </a:p>
          <a:p>
            <a:pPr marL="457200" indent="-457200">
              <a:buFont typeface="Arial" pitchFamily="34" charset="0"/>
              <a:buChar char="•"/>
            </a:pPr>
            <a:endParaRPr lang="tr-TR" sz="1300" b="1" dirty="0"/>
          </a:p>
          <a:p>
            <a:r>
              <a:rPr lang="tr-TR" sz="1300" b="1" dirty="0" smtClean="0"/>
              <a:t>          Proje </a:t>
            </a:r>
            <a:r>
              <a:rPr lang="tr-TR" sz="1300" b="1" dirty="0"/>
              <a:t>Hakkında Kısa Öz Bilgi</a:t>
            </a:r>
          </a:p>
          <a:p>
            <a:r>
              <a:rPr lang="tr-TR" sz="1300" b="1" dirty="0"/>
              <a:t>          Merkez Kampüs, Karataş  Yerleşkesi ve</a:t>
            </a:r>
          </a:p>
          <a:p>
            <a:r>
              <a:rPr lang="tr-TR" sz="1300" b="1" dirty="0"/>
              <a:t>          </a:t>
            </a:r>
            <a:r>
              <a:rPr lang="tr-TR" sz="1300" b="1" dirty="0" err="1"/>
              <a:t>Mercidabık</a:t>
            </a:r>
            <a:r>
              <a:rPr lang="tr-TR" sz="1300" b="1" dirty="0"/>
              <a:t> Yerleşkesinin çeşitli</a:t>
            </a:r>
          </a:p>
          <a:p>
            <a:r>
              <a:rPr lang="tr-TR" sz="1300" b="1" dirty="0"/>
              <a:t>          yerlerinde bakım onarım yapılmaktadır.</a:t>
            </a:r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283968" y="3068960"/>
            <a:ext cx="49931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tr-TR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b="1" dirty="0" smtClean="0"/>
              <a:t>Rektörlük Binası Çatı Bakım </a:t>
            </a:r>
            <a:r>
              <a:rPr lang="tr-TR" sz="2000" b="1" dirty="0"/>
              <a:t>Onarım İşi</a:t>
            </a:r>
          </a:p>
          <a:p>
            <a:endParaRPr lang="tr-T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300" b="1" dirty="0"/>
              <a:t>Proje Tutarı                       : </a:t>
            </a:r>
            <a:r>
              <a:rPr lang="tr-TR" sz="1300" b="1" dirty="0" smtClean="0"/>
              <a:t>550.749,84 TL</a:t>
            </a:r>
            <a:endParaRPr lang="tr-TR" sz="1300" b="1" dirty="0"/>
          </a:p>
          <a:p>
            <a:endParaRPr lang="tr-TR" sz="13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300" b="1" dirty="0"/>
              <a:t>Önceki Yıllar Harcaması :  </a:t>
            </a:r>
            <a:r>
              <a:rPr lang="tr-TR" sz="1300" b="1" dirty="0" smtClean="0"/>
              <a:t>582.371,61</a:t>
            </a:r>
            <a:r>
              <a:rPr lang="tr-TR" sz="1300" b="1" dirty="0" smtClean="0"/>
              <a:t> </a:t>
            </a:r>
            <a:r>
              <a:rPr lang="tr-TR" sz="1300" b="1" dirty="0"/>
              <a:t>TL</a:t>
            </a:r>
          </a:p>
          <a:p>
            <a:endParaRPr lang="tr-TR" sz="13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300" b="1" dirty="0"/>
              <a:t>2017 Yılı Ödeneği             : 1.650.000,00 TL</a:t>
            </a:r>
          </a:p>
          <a:p>
            <a:pPr marL="457200" indent="-457200">
              <a:buFont typeface="Arial" pitchFamily="34" charset="0"/>
              <a:buChar char="•"/>
            </a:pPr>
            <a:endParaRPr lang="tr-TR" sz="1300" b="1" dirty="0"/>
          </a:p>
          <a:p>
            <a:r>
              <a:rPr lang="tr-TR" sz="1300" b="1" dirty="0"/>
              <a:t>          Proje Hakkında Kısa Öz Bilgi</a:t>
            </a:r>
          </a:p>
          <a:p>
            <a:r>
              <a:rPr lang="tr-TR" sz="1300" b="1" dirty="0" smtClean="0"/>
              <a:t>         Rektörlük </a:t>
            </a:r>
            <a:r>
              <a:rPr lang="tr-TR" sz="1300" b="1" dirty="0" smtClean="0"/>
              <a:t>binasında çatı </a:t>
            </a:r>
            <a:r>
              <a:rPr lang="tr-TR" sz="1300" b="1" dirty="0" smtClean="0"/>
              <a:t>bakım onarımı </a:t>
            </a:r>
            <a:r>
              <a:rPr lang="tr-TR" sz="1300" b="1" dirty="0"/>
              <a:t>yapılmaktadır.</a:t>
            </a:r>
          </a:p>
          <a:p>
            <a:endParaRPr lang="tr-TR" dirty="0"/>
          </a:p>
        </p:txBody>
      </p:sp>
      <p:pic>
        <p:nvPicPr>
          <p:cNvPr id="7" name="Resim 6" descr="C:\Users\dell\Desktop\HAKEDİŞLERE AİT FOTOĞRAFLAR\2017-371268 REKTÖRLÜK BİNASI ÇATI BAKIM ONARIM İŞİ\2 NOLU HAKEDİŞ\Rektörlük Çatı Bakım Onarım Resim\unnamed (4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52736"/>
            <a:ext cx="3764505" cy="172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333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428</Words>
  <Application>Microsoft Office PowerPoint</Application>
  <PresentationFormat>Ekran Gösterisi (4:3)</PresentationFormat>
  <Paragraphs>91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KİLİS 7 ARALIK ÜNİVERSİTESİ Yapı İşleri ve Teknik Daire Başkanlığı</vt:lpstr>
      <vt:lpstr>KİLİS 7 ARALIK ÜNİVERSİTESİ YAPI İŞLERİ VE TEKNİK DAİRE BAŞKANLIĞI</vt:lpstr>
      <vt:lpstr>KİLİS 7 ARALIK ÜNİVERSİTESİ YAPI İŞLERİ VE TEKNİK DAİRE BAŞKANLIĞI</vt:lpstr>
      <vt:lpstr>KİLİS 7 ARALIK ÜNİVERSİTESİ YAPI İŞLERİ VE TEKNİK DAİRE BAŞKANLIĞI</vt:lpstr>
      <vt:lpstr>PowerPoint Sunusu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KİLİS 7 ARALIK ÜNİVERSİTESİ Yapı İşleri ve Teknik Daire Başkanlığı</dc:title>
  <dc:creator>dell</dc:creator>
  <cp:lastModifiedBy>dell</cp:lastModifiedBy>
  <cp:revision>55</cp:revision>
  <dcterms:created xsi:type="dcterms:W3CDTF">2016-10-11T06:27:58Z</dcterms:created>
  <dcterms:modified xsi:type="dcterms:W3CDTF">2018-01-10T12:49:02Z</dcterms:modified>
</cp:coreProperties>
</file>