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69" r:id="rId4"/>
    <p:sldId id="259" r:id="rId5"/>
    <p:sldId id="278" r:id="rId6"/>
    <p:sldId id="279" r:id="rId7"/>
    <p:sldId id="283" r:id="rId8"/>
    <p:sldId id="288" r:id="rId9"/>
    <p:sldId id="290" r:id="rId10"/>
    <p:sldId id="318" r:id="rId11"/>
    <p:sldId id="322" r:id="rId12"/>
    <p:sldId id="328" r:id="rId13"/>
    <p:sldId id="377" r:id="rId14"/>
    <p:sldId id="333" r:id="rId15"/>
    <p:sldId id="334" r:id="rId16"/>
    <p:sldId id="338" r:id="rId17"/>
    <p:sldId id="366" r:id="rId18"/>
    <p:sldId id="365" r:id="rId19"/>
    <p:sldId id="364" r:id="rId20"/>
    <p:sldId id="368" r:id="rId21"/>
    <p:sldId id="367" r:id="rId22"/>
    <p:sldId id="389" r:id="rId23"/>
    <p:sldId id="390" r:id="rId24"/>
    <p:sldId id="391" r:id="rId25"/>
    <p:sldId id="392" r:id="rId26"/>
    <p:sldId id="393" r:id="rId27"/>
    <p:sldId id="394" r:id="rId28"/>
    <p:sldId id="395" r:id="rId2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86437" autoAdjust="0"/>
  </p:normalViewPr>
  <p:slideViewPr>
    <p:cSldViewPr>
      <p:cViewPr>
        <p:scale>
          <a:sx n="86" d="100"/>
          <a:sy n="86" d="100"/>
        </p:scale>
        <p:origin x="-96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Alt Başlık"/>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Başlık"/>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tr-TR" smtClean="0"/>
              <a:t>Asıl başlık stili için tıklatın</a:t>
            </a:r>
            <a:endParaRPr kumimoji="0" lang="en-US"/>
          </a:p>
        </p:txBody>
      </p:sp>
      <p:cxnSp>
        <p:nvCxnSpPr>
          <p:cNvPr id="8" name="7 Düz Bağlayıcı"/>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16" name="15 Slayt Numarası Yer Tutucusu"/>
          <p:cNvSpPr>
            <a:spLocks noGrp="1"/>
          </p:cNvSpPr>
          <p:nvPr>
            <p:ph type="sldNum" sz="quarter" idx="11"/>
          </p:nvPr>
        </p:nvSpPr>
        <p:spPr/>
        <p:txBody>
          <a:bodyPr/>
          <a:lstStyle/>
          <a:p>
            <a:fld id="{131CC578-6B9C-4818-AE51-43BEBB83AB0C}" type="slidenum">
              <a:rPr lang="tr-TR" smtClean="0"/>
              <a:pPr/>
              <a:t>‹#›</a:t>
            </a:fld>
            <a:endParaRPr lang="tr-TR"/>
          </a:p>
        </p:txBody>
      </p:sp>
      <p:sp>
        <p:nvSpPr>
          <p:cNvPr id="17" name="16 Altbilgi Yer Tutucusu"/>
          <p:cNvSpPr>
            <a:spLocks noGrp="1"/>
          </p:cNvSpPr>
          <p:nvPr>
            <p:ph type="ftr" sz="quarter" idx="12"/>
          </p:nvPr>
        </p:nvSpPr>
        <p:spPr/>
        <p:txBody>
          <a:bodyPr/>
          <a:lstStyle/>
          <a:p>
            <a:endParaRPr lang="tr-TR"/>
          </a:p>
        </p:txBody>
      </p:sp>
    </p:spTree>
  </p:cSld>
  <p:clrMapOvr>
    <a:masterClrMapping/>
  </p:clrMapOvr>
  <p:transition spd="med">
    <p:wheel spokes="3"/>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Tree>
  </p:cSld>
  <p:clrMapOvr>
    <a:masterClrMapping/>
  </p:clrMapOvr>
  <p:transition spd="med">
    <p:wheel spokes="3"/>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Tree>
  </p:cSld>
  <p:clrMapOvr>
    <a:masterClrMapping/>
  </p:clrMapOvr>
  <p:transition spd="med">
    <p:wheel spokes="3"/>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9" name="8 İçerik Yer Tutucusu"/>
          <p:cNvSpPr>
            <a:spLocks noGrp="1"/>
          </p:cNvSpPr>
          <p:nvPr>
            <p:ph idx="1"/>
          </p:nvPr>
        </p:nvSpPr>
        <p:spPr>
          <a:xfrm>
            <a:off x="457200" y="1524000"/>
            <a:ext cx="8229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4" name="13 Veri Yer Tutucusu"/>
          <p:cNvSpPr>
            <a:spLocks noGrp="1"/>
          </p:cNvSpPr>
          <p:nvPr>
            <p:ph type="dt" sz="half" idx="14"/>
          </p:nvPr>
        </p:nvSpPr>
        <p:spPr/>
        <p:txBody>
          <a:bodyPr/>
          <a:lstStyle/>
          <a:p>
            <a:fld id="{DB87ECBD-0C7D-4D7C-91F0-479DDEA77945}" type="datetimeFigureOut">
              <a:rPr lang="tr-TR" smtClean="0"/>
              <a:pPr/>
              <a:t>15.01.2018</a:t>
            </a:fld>
            <a:endParaRPr lang="tr-TR"/>
          </a:p>
        </p:txBody>
      </p:sp>
      <p:sp>
        <p:nvSpPr>
          <p:cNvPr id="15" name="14 Slayt Numarası Yer Tutucusu"/>
          <p:cNvSpPr>
            <a:spLocks noGrp="1"/>
          </p:cNvSpPr>
          <p:nvPr>
            <p:ph type="sldNum" sz="quarter" idx="15"/>
          </p:nvPr>
        </p:nvSpPr>
        <p:spPr/>
        <p:txBody>
          <a:bodyPr/>
          <a:lstStyle>
            <a:lvl1pPr algn="ctr">
              <a:defRPr/>
            </a:lvl1pPr>
          </a:lstStyle>
          <a:p>
            <a:fld id="{131CC578-6B9C-4818-AE51-43BEBB83AB0C}" type="slidenum">
              <a:rPr lang="tr-TR" smtClean="0"/>
              <a:pPr/>
              <a:t>‹#›</a:t>
            </a:fld>
            <a:endParaRPr lang="tr-TR"/>
          </a:p>
        </p:txBody>
      </p:sp>
      <p:sp>
        <p:nvSpPr>
          <p:cNvPr id="16" name="15 Altbilgi Yer Tutucusu"/>
          <p:cNvSpPr>
            <a:spLocks noGrp="1"/>
          </p:cNvSpPr>
          <p:nvPr>
            <p:ph type="ftr" sz="quarter" idx="16"/>
          </p:nvPr>
        </p:nvSpPr>
        <p:spPr/>
        <p:txBody>
          <a:bodyPr/>
          <a:lstStyle/>
          <a:p>
            <a:endParaRPr lang="tr-TR"/>
          </a:p>
        </p:txBody>
      </p:sp>
      <p:sp>
        <p:nvSpPr>
          <p:cNvPr id="17" name="16 Başlık"/>
          <p:cNvSpPr>
            <a:spLocks noGrp="1"/>
          </p:cNvSpPr>
          <p:nvPr>
            <p:ph type="title"/>
          </p:nvPr>
        </p:nvSpPr>
        <p:spPr/>
        <p:txBody>
          <a:bodyPr rtlCol="0" anchor="b" anchorCtr="0"/>
          <a:lstStyle/>
          <a:p>
            <a:r>
              <a:rPr kumimoji="0" lang="tr-TR" smtClean="0"/>
              <a:t>Asıl başlık stili için tıklatın</a:t>
            </a:r>
            <a:endParaRPr kumimoji="0" lang="en-US"/>
          </a:p>
        </p:txBody>
      </p:sp>
    </p:spTree>
  </p:cSld>
  <p:clrMapOvr>
    <a:masterClrMapping/>
  </p:clrMapOvr>
  <p:transition spd="med">
    <p:wheel spokes="3"/>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
        <p:nvSpPr>
          <p:cNvPr id="2" name="1 Başlık"/>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cxnSp>
        <p:nvCxnSpPr>
          <p:cNvPr id="7" name="6 Düz Bağlayıcı"/>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3"/>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11" name="10 İçerik Yer Tutucusu"/>
          <p:cNvSpPr>
            <a:spLocks noGrp="1"/>
          </p:cNvSpPr>
          <p:nvPr>
            <p:ph sz="half" idx="1"/>
          </p:nvPr>
        </p:nvSpPr>
        <p:spPr>
          <a:xfrm>
            <a:off x="457200" y="1524000"/>
            <a:ext cx="4059936"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2"/>
          </p:nvPr>
        </p:nvSpPr>
        <p:spPr>
          <a:xfrm>
            <a:off x="4648200" y="1524000"/>
            <a:ext cx="4059936"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spd="med">
    <p:wheel spokes="3"/>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9" name="8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
        <p:nvSpPr>
          <p:cNvPr id="8" name="7 Altbilgi Yer Tutucusu"/>
          <p:cNvSpPr>
            <a:spLocks noGrp="1"/>
          </p:cNvSpPr>
          <p:nvPr>
            <p:ph type="ftr" sz="quarter" idx="11"/>
          </p:nvPr>
        </p:nvSpPr>
        <p:spPr/>
        <p:txBody>
          <a:bodyPr/>
          <a:lstStyle/>
          <a:p>
            <a:endParaRPr lang="tr-TR"/>
          </a:p>
        </p:txBody>
      </p:sp>
      <p:sp>
        <p:nvSpPr>
          <p:cNvPr id="7" name="6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3" name="2 Metin Yer Tutucusu"/>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32" name="31 İçerik Yer Tutucusu"/>
          <p:cNvSpPr>
            <a:spLocks noGrp="1"/>
          </p:cNvSpPr>
          <p:nvPr>
            <p:ph sz="half" idx="2"/>
          </p:nvPr>
        </p:nvSpPr>
        <p:spPr>
          <a:xfrm>
            <a:off x="457200" y="2201896"/>
            <a:ext cx="4038600" cy="391363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34" name="33 İçerik Yer Tutucusu"/>
          <p:cNvSpPr>
            <a:spLocks noGrp="1"/>
          </p:cNvSpPr>
          <p:nvPr>
            <p:ph sz="quarter" idx="4"/>
          </p:nvPr>
        </p:nvSpPr>
        <p:spPr>
          <a:xfrm>
            <a:off x="4649788" y="2201896"/>
            <a:ext cx="4038600" cy="391363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 name="1 Başlık"/>
          <p:cNvSpPr>
            <a:spLocks noGrp="1"/>
          </p:cNvSpPr>
          <p:nvPr>
            <p:ph type="title"/>
          </p:nvPr>
        </p:nvSpPr>
        <p:spPr>
          <a:xfrm>
            <a:off x="457200" y="155448"/>
            <a:ext cx="8229600" cy="1143000"/>
          </a:xfrm>
        </p:spPr>
        <p:txBody>
          <a:bodyPr anchor="b" anchorCtr="0"/>
          <a:lstStyle>
            <a:lvl1pPr>
              <a:defRPr/>
            </a:lvl1pPr>
          </a:lstStyle>
          <a:p>
            <a:r>
              <a:rPr kumimoji="0" lang="tr-TR" smtClean="0"/>
              <a:t>Asıl başlık stili için tıklatın</a:t>
            </a:r>
            <a:endParaRPr kumimoji="0" lang="en-US"/>
          </a:p>
        </p:txBody>
      </p:sp>
      <p:sp>
        <p:nvSpPr>
          <p:cNvPr id="12" name="11 Metin Yer Tutucusu"/>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cxnSp>
        <p:nvCxnSpPr>
          <p:cNvPr id="10" name="9 Düz Bağlayıcı"/>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heel spokes="3"/>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
        <p:nvSpPr>
          <p:cNvPr id="2" name="1 Başlık"/>
          <p:cNvSpPr>
            <a:spLocks noGrp="1"/>
          </p:cNvSpPr>
          <p:nvPr>
            <p:ph type="title"/>
          </p:nvPr>
        </p:nvSpPr>
        <p:spPr/>
        <p:txBody>
          <a:bodyPr/>
          <a:lstStyle/>
          <a:p>
            <a:r>
              <a:rPr kumimoji="0" lang="tr-TR" smtClean="0"/>
              <a:t>Asıl başlık stili için tıklatın</a:t>
            </a:r>
            <a:endParaRPr kumimoji="0" lang="en-US"/>
          </a:p>
        </p:txBody>
      </p:sp>
    </p:spTree>
  </p:cSld>
  <p:clrMapOvr>
    <a:masterClrMapping/>
  </p:clrMapOvr>
  <p:transition spd="med">
    <p:wheel spokes="3"/>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131CC578-6B9C-4818-AE51-43BEBB83AB0C}" type="slidenum">
              <a:rPr lang="tr-TR" smtClean="0"/>
              <a:pPr/>
              <a:t>‹#›</a:t>
            </a:fld>
            <a:endParaRPr lang="tr-TR"/>
          </a:p>
        </p:txBody>
      </p:sp>
    </p:spTree>
  </p:cSld>
  <p:clrMapOvr>
    <a:masterClrMapping/>
  </p:clrMapOvr>
  <p:transition spd="med">
    <p:wheel spokes="3"/>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9" name="28 İçerik Yer Tutucusu"/>
          <p:cNvSpPr>
            <a:spLocks noGrp="1"/>
          </p:cNvSpPr>
          <p:nvPr>
            <p:ph sz="quarter" idx="1"/>
          </p:nvPr>
        </p:nvSpPr>
        <p:spPr>
          <a:xfrm>
            <a:off x="457200" y="457200"/>
            <a:ext cx="62484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3" name="2 Metin Yer Tutucusu"/>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31" name="30 Başlık"/>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smtClean="0"/>
              <a:t>Asıl başlık stili için tıklatın</a:t>
            </a:r>
            <a:endParaRPr kumimoji="0" lang="en-US"/>
          </a:p>
        </p:txBody>
      </p:sp>
      <p:sp>
        <p:nvSpPr>
          <p:cNvPr id="8" name="7 Veri Yer Tutucusu"/>
          <p:cNvSpPr>
            <a:spLocks noGrp="1"/>
          </p:cNvSpPr>
          <p:nvPr>
            <p:ph type="dt" sz="half" idx="14"/>
          </p:nvPr>
        </p:nvSpPr>
        <p:spPr/>
        <p:txBody>
          <a:bodyPr/>
          <a:lstStyle/>
          <a:p>
            <a:fld id="{DB87ECBD-0C7D-4D7C-91F0-479DDEA77945}" type="datetimeFigureOut">
              <a:rPr lang="tr-TR" smtClean="0"/>
              <a:pPr/>
              <a:t>15.01.2018</a:t>
            </a:fld>
            <a:endParaRPr lang="tr-TR"/>
          </a:p>
        </p:txBody>
      </p:sp>
      <p:sp>
        <p:nvSpPr>
          <p:cNvPr id="9" name="8 Slayt Numarası Yer Tutucusu"/>
          <p:cNvSpPr>
            <a:spLocks noGrp="1"/>
          </p:cNvSpPr>
          <p:nvPr>
            <p:ph type="sldNum" sz="quarter" idx="15"/>
          </p:nvPr>
        </p:nvSpPr>
        <p:spPr/>
        <p:txBody>
          <a:bodyPr/>
          <a:lstStyle/>
          <a:p>
            <a:fld id="{131CC578-6B9C-4818-AE51-43BEBB83AB0C}" type="slidenum">
              <a:rPr lang="tr-TR" smtClean="0"/>
              <a:pPr/>
              <a:t>‹#›</a:t>
            </a:fld>
            <a:endParaRPr lang="tr-TR"/>
          </a:p>
        </p:txBody>
      </p:sp>
      <p:sp>
        <p:nvSpPr>
          <p:cNvPr id="10" name="9 Altbilgi Yer Tutucusu"/>
          <p:cNvSpPr>
            <a:spLocks noGrp="1"/>
          </p:cNvSpPr>
          <p:nvPr>
            <p:ph type="ftr" sz="quarter" idx="16"/>
          </p:nvPr>
        </p:nvSpPr>
        <p:spPr/>
        <p:txBody>
          <a:bodyPr/>
          <a:lstStyle/>
          <a:p>
            <a:endParaRPr lang="tr-TR"/>
          </a:p>
        </p:txBody>
      </p:sp>
    </p:spTree>
  </p:cSld>
  <p:clrMapOvr>
    <a:masterClrMapping/>
  </p:clrMapOvr>
  <p:transition spd="med">
    <p:wheel spokes="3"/>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tr-TR" smtClean="0"/>
              <a:t>Resim eklemek için simgeyi tıklatın</a:t>
            </a:r>
            <a:endParaRPr kumimoji="0" lang="en-US"/>
          </a:p>
        </p:txBody>
      </p:sp>
      <p:sp>
        <p:nvSpPr>
          <p:cNvPr id="4" name="3 Metin Yer Tutucusu"/>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8" name="7 Veri Yer Tutucusu"/>
          <p:cNvSpPr>
            <a:spLocks noGrp="1"/>
          </p:cNvSpPr>
          <p:nvPr>
            <p:ph type="dt" sz="half" idx="10"/>
          </p:nvPr>
        </p:nvSpPr>
        <p:spPr/>
        <p:txBody>
          <a:bodyPr/>
          <a:lstStyle/>
          <a:p>
            <a:fld id="{DB87ECBD-0C7D-4D7C-91F0-479DDEA77945}" type="datetimeFigureOut">
              <a:rPr lang="tr-TR" smtClean="0"/>
              <a:pPr/>
              <a:t>15.01.2018</a:t>
            </a:fld>
            <a:endParaRPr lang="tr-TR"/>
          </a:p>
        </p:txBody>
      </p:sp>
      <p:sp>
        <p:nvSpPr>
          <p:cNvPr id="9" name="8 Slayt Numarası Yer Tutucusu"/>
          <p:cNvSpPr>
            <a:spLocks noGrp="1"/>
          </p:cNvSpPr>
          <p:nvPr>
            <p:ph type="sldNum" sz="quarter" idx="11"/>
          </p:nvPr>
        </p:nvSpPr>
        <p:spPr/>
        <p:txBody>
          <a:bodyPr/>
          <a:lstStyle/>
          <a:p>
            <a:fld id="{131CC578-6B9C-4818-AE51-43BEBB83AB0C}" type="slidenum">
              <a:rPr lang="tr-TR" smtClean="0"/>
              <a:pPr/>
              <a:t>‹#›</a:t>
            </a:fld>
            <a:endParaRPr lang="tr-TR"/>
          </a:p>
        </p:txBody>
      </p:sp>
      <p:sp>
        <p:nvSpPr>
          <p:cNvPr id="10" name="9 Altbilgi Yer Tutucusu"/>
          <p:cNvSpPr>
            <a:spLocks noGrp="1"/>
          </p:cNvSpPr>
          <p:nvPr>
            <p:ph type="ftr" sz="quarter" idx="12"/>
          </p:nvPr>
        </p:nvSpPr>
        <p:spPr/>
        <p:txBody>
          <a:bodyPr/>
          <a:lstStyle/>
          <a:p>
            <a:endParaRPr lang="tr-TR"/>
          </a:p>
        </p:txBody>
      </p:sp>
    </p:spTree>
  </p:cSld>
  <p:clrMapOvr>
    <a:masterClrMapping/>
  </p:clrMapOvr>
  <p:transition spd="med">
    <p:wheel spokes="3"/>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9" name="8 Metin Yer Tutucusu"/>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23 Veri Yer Tutucusu"/>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B87ECBD-0C7D-4D7C-91F0-479DDEA77945}" type="datetimeFigureOut">
              <a:rPr lang="tr-TR" smtClean="0"/>
              <a:pPr/>
              <a:t>15.01.2018</a:t>
            </a:fld>
            <a:endParaRPr lang="tr-TR"/>
          </a:p>
        </p:txBody>
      </p:sp>
      <p:sp>
        <p:nvSpPr>
          <p:cNvPr id="10" name="9 Altbilgi Yer Tutucusu"/>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tr-TR"/>
          </a:p>
        </p:txBody>
      </p:sp>
      <p:sp>
        <p:nvSpPr>
          <p:cNvPr id="22" name="21 Slayt Numarası Yer Tutucusu"/>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31CC578-6B9C-4818-AE51-43BEBB83AB0C}" type="slidenum">
              <a:rPr lang="tr-TR" smtClean="0"/>
              <a:pPr/>
              <a:t>‹#›</a:t>
            </a:fld>
            <a:endParaRPr lang="tr-TR"/>
          </a:p>
        </p:txBody>
      </p:sp>
      <p:sp>
        <p:nvSpPr>
          <p:cNvPr id="5" name="4 Başlık Yer Tutucusu"/>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tr-TR" smtClean="0"/>
              <a:t>Asıl başlık stili için tıklatın</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wheel spokes="3"/>
  </p:transition>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899592" y="3717032"/>
            <a:ext cx="7416824" cy="2016224"/>
          </a:xfrm>
        </p:spPr>
        <p:txBody>
          <a:bodyPr>
            <a:noAutofit/>
          </a:bodyPr>
          <a:lstStyle/>
          <a:p>
            <a:pPr algn="ctr"/>
            <a:r>
              <a:rPr lang="tr-TR" sz="6000" dirty="0" smtClean="0">
                <a:solidFill>
                  <a:schemeClr val="accent2">
                    <a:lumMod val="50000"/>
                  </a:schemeClr>
                </a:solidFill>
                <a:latin typeface="Times New Roman" panose="02020603050405020304" pitchFamily="18" charset="0"/>
                <a:cs typeface="Times New Roman" panose="02020603050405020304" pitchFamily="18" charset="0"/>
              </a:rPr>
              <a:t>KİLİS BELEDİYESİ</a:t>
            </a:r>
          </a:p>
          <a:p>
            <a:pPr algn="ctr"/>
            <a:r>
              <a:rPr lang="tr-TR" sz="6000" dirty="0" smtClean="0">
                <a:solidFill>
                  <a:schemeClr val="accent2">
                    <a:lumMod val="50000"/>
                  </a:schemeClr>
                </a:solidFill>
                <a:latin typeface="Times New Roman" panose="02020603050405020304" pitchFamily="18" charset="0"/>
                <a:cs typeface="Times New Roman" panose="02020603050405020304" pitchFamily="18" charset="0"/>
              </a:rPr>
              <a:t>ÇALIŞMALARI</a:t>
            </a:r>
          </a:p>
        </p:txBody>
      </p:sp>
      <p:sp>
        <p:nvSpPr>
          <p:cNvPr id="2" name="1 Başlık"/>
          <p:cNvSpPr>
            <a:spLocks noGrp="1"/>
          </p:cNvSpPr>
          <p:nvPr>
            <p:ph type="ctrTitle"/>
          </p:nvPr>
        </p:nvSpPr>
        <p:spPr>
          <a:xfrm>
            <a:off x="755576" y="2996952"/>
            <a:ext cx="7702624" cy="1296144"/>
          </a:xfrm>
        </p:spPr>
        <p:txBody>
          <a:bodyPr>
            <a:normAutofit fontScale="90000"/>
          </a:bodyPr>
          <a:lstStyle/>
          <a:p>
            <a:r>
              <a:rPr lang="tr-TR" dirty="0" smtClean="0"/>
              <a:t/>
            </a:r>
            <a:br>
              <a:rPr lang="tr-TR" dirty="0" smtClean="0"/>
            </a:br>
            <a:endParaRPr lang="tr-TR" dirty="0"/>
          </a:p>
        </p:txBody>
      </p:sp>
      <p:pic>
        <p:nvPicPr>
          <p:cNvPr id="1026" name="Picture 2" descr="C:\Users\hp\Desktop\logo_m.JPG"/>
          <p:cNvPicPr>
            <a:picLocks noChangeAspect="1" noChangeArrowheads="1"/>
          </p:cNvPicPr>
          <p:nvPr/>
        </p:nvPicPr>
        <p:blipFill>
          <a:blip r:embed="rId2" cstate="print"/>
          <a:srcRect/>
          <a:stretch>
            <a:fillRect/>
          </a:stretch>
        </p:blipFill>
        <p:spPr bwMode="auto">
          <a:xfrm>
            <a:off x="2627784" y="548680"/>
            <a:ext cx="3888432" cy="268967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med">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çerik Yer Tutucusu" descr="IMG_1319.JPG"/>
          <p:cNvPicPr>
            <a:picLocks noGrp="1" noChangeAspect="1"/>
          </p:cNvPicPr>
          <p:nvPr>
            <p:ph idx="1"/>
          </p:nvPr>
        </p:nvPicPr>
        <p:blipFill>
          <a:blip r:embed="rId2" cstate="print"/>
          <a:stretch>
            <a:fillRect/>
          </a:stretch>
        </p:blipFill>
        <p:spPr>
          <a:xfrm>
            <a:off x="1143000" y="1809328"/>
            <a:ext cx="6858000" cy="4572000"/>
          </a:xfrm>
        </p:spPr>
      </p:pic>
      <p:sp>
        <p:nvSpPr>
          <p:cNvPr id="3" name="2 Başlık"/>
          <p:cNvSpPr>
            <a:spLocks noGrp="1"/>
          </p:cNvSpPr>
          <p:nvPr>
            <p:ph type="title"/>
          </p:nvPr>
        </p:nvSpPr>
        <p:spPr>
          <a:xfrm>
            <a:off x="467544" y="1124744"/>
            <a:ext cx="8229600" cy="1219200"/>
          </a:xfrm>
        </p:spPr>
        <p:txBody>
          <a:bodyPr>
            <a:normAutofit fontScale="90000"/>
          </a:bodyPr>
          <a:lstStyle/>
          <a:p>
            <a:pPr algn="ctr"/>
            <a:r>
              <a:rPr lang="tr-TR" sz="2700" b="1" dirty="0">
                <a:solidFill>
                  <a:schemeClr val="accent2">
                    <a:lumMod val="50000"/>
                  </a:schemeClr>
                </a:solidFill>
                <a:latin typeface="Times New Roman" panose="02020603050405020304" pitchFamily="18" charset="0"/>
                <a:cs typeface="Times New Roman" panose="02020603050405020304" pitchFamily="18" charset="0"/>
              </a:rPr>
              <a:t> </a:t>
            </a:r>
            <a:r>
              <a:rPr lang="tr-TR" sz="4400" dirty="0">
                <a:solidFill>
                  <a:schemeClr val="accent2">
                    <a:lumMod val="50000"/>
                  </a:schemeClr>
                </a:solidFill>
                <a:latin typeface="Times New Roman" panose="02020603050405020304" pitchFamily="18" charset="0"/>
                <a:cs typeface="Times New Roman" panose="02020603050405020304" pitchFamily="18" charset="0"/>
              </a:rPr>
              <a:t>4</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-SEMT </a:t>
            </a:r>
            <a:r>
              <a:rPr lang="tr-TR" sz="4400" dirty="0">
                <a:solidFill>
                  <a:schemeClr val="accent2">
                    <a:lumMod val="50000"/>
                  </a:schemeClr>
                </a:solidFill>
                <a:latin typeface="Times New Roman" panose="02020603050405020304" pitchFamily="18" charset="0"/>
                <a:cs typeface="Times New Roman" panose="02020603050405020304" pitchFamily="18" charset="0"/>
              </a:rPr>
              <a:t>SAHALARI YAPIM VE ONARIM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4400" dirty="0">
                <a:solidFill>
                  <a:schemeClr val="accent2">
                    <a:lumMod val="50000"/>
                  </a:schemeClr>
                </a:solidFill>
                <a:latin typeface="Times New Roman" panose="02020603050405020304" pitchFamily="18" charset="0"/>
                <a:cs typeface="Times New Roman" panose="02020603050405020304" pitchFamily="18" charset="0"/>
              </a:rPr>
              <a:t>: 1.287.000.00 TL</a:t>
            </a:r>
            <a:r>
              <a:rPr lang="tr-TR" sz="4400" dirty="0">
                <a:solidFill>
                  <a:srgbClr val="FF0000"/>
                </a:solidFill>
              </a:rPr>
              <a:t/>
            </a:r>
            <a:br>
              <a:rPr lang="tr-TR" sz="4400" dirty="0">
                <a:solidFill>
                  <a:srgbClr val="FF0000"/>
                </a:solidFill>
              </a:rPr>
            </a:br>
            <a:endParaRPr lang="tr-TR" dirty="0">
              <a:solidFill>
                <a:srgbClr val="00B0F0"/>
              </a:solidFill>
            </a:endParaRPr>
          </a:p>
        </p:txBody>
      </p:sp>
    </p:spTree>
  </p:cSld>
  <p:clrMapOvr>
    <a:masterClrMapping/>
  </p:clrMapOvr>
  <p:transition spd="med">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1323.JPG"/>
          <p:cNvPicPr>
            <a:picLocks noGrp="1" noChangeAspect="1"/>
          </p:cNvPicPr>
          <p:nvPr>
            <p:ph idx="1"/>
          </p:nvPr>
        </p:nvPicPr>
        <p:blipFill>
          <a:blip r:embed="rId2" cstate="print"/>
          <a:stretch>
            <a:fillRect/>
          </a:stretch>
        </p:blipFill>
        <p:spPr>
          <a:xfrm>
            <a:off x="1143000" y="1524000"/>
            <a:ext cx="6858000" cy="4572000"/>
          </a:xfrm>
        </p:spPr>
      </p:pic>
      <p:sp>
        <p:nvSpPr>
          <p:cNvPr id="3" name="2 Başlık"/>
          <p:cNvSpPr>
            <a:spLocks noGrp="1"/>
          </p:cNvSpPr>
          <p:nvPr>
            <p:ph type="title"/>
          </p:nvPr>
        </p:nvSpPr>
        <p:spPr>
          <a:xfrm>
            <a:off x="457200" y="152400"/>
            <a:ext cx="8229600" cy="1332384"/>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SEMT SAHALARI YAPIM ÇALIŞMASI</a:t>
            </a:r>
            <a:endParaRPr lang="tr-TR"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spli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1278325"/>
            <a:ext cx="9119356" cy="1219200"/>
          </a:xfrm>
        </p:spPr>
        <p:txBody>
          <a:bodyPr>
            <a:normAutofit fontScale="90000"/>
          </a:bodyPr>
          <a:lstStyle/>
          <a:p>
            <a:pPr algn="ctr"/>
            <a:r>
              <a:rPr lang="tr-TR" sz="3600" dirty="0">
                <a:solidFill>
                  <a:schemeClr val="accent2">
                    <a:lumMod val="50000"/>
                  </a:schemeClr>
                </a:solidFill>
                <a:latin typeface="Times New Roman" panose="02020603050405020304" pitchFamily="18" charset="0"/>
                <a:cs typeface="Times New Roman" panose="02020603050405020304" pitchFamily="18" charset="0"/>
              </a:rPr>
              <a:t>5</a:t>
            </a: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-AHMET </a:t>
            </a:r>
            <a:r>
              <a:rPr lang="tr-TR" sz="3600" dirty="0">
                <a:solidFill>
                  <a:schemeClr val="accent2">
                    <a:lumMod val="50000"/>
                  </a:schemeClr>
                </a:solidFill>
                <a:latin typeface="Times New Roman" panose="02020603050405020304" pitchFamily="18" charset="0"/>
                <a:cs typeface="Times New Roman" panose="02020603050405020304" pitchFamily="18" charset="0"/>
              </a:rPr>
              <a:t>TANER KIŞLALI CADDESİ  YOL DÜZENLEME YAPIM İŞİ</a:t>
            </a:r>
            <a:br>
              <a:rPr lang="tr-TR" sz="3600" dirty="0">
                <a:solidFill>
                  <a:schemeClr val="accent2">
                    <a:lumMod val="50000"/>
                  </a:schemeClr>
                </a:solidFill>
                <a:latin typeface="Times New Roman" panose="02020603050405020304" pitchFamily="18" charset="0"/>
                <a:cs typeface="Times New Roman" panose="02020603050405020304" pitchFamily="18" charset="0"/>
              </a:rPr>
            </a:b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3600" dirty="0">
                <a:solidFill>
                  <a:schemeClr val="accent2">
                    <a:lumMod val="50000"/>
                  </a:schemeClr>
                </a:solidFill>
                <a:latin typeface="Times New Roman" panose="02020603050405020304" pitchFamily="18" charset="0"/>
                <a:cs typeface="Times New Roman" panose="02020603050405020304" pitchFamily="18" charset="0"/>
              </a:rPr>
              <a:t>: 1.579.311.50 TL </a:t>
            </a: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3600" dirty="0" smtClean="0">
                <a:solidFill>
                  <a:schemeClr val="accent2">
                    <a:lumMod val="50000"/>
                  </a:schemeClr>
                </a:solidFill>
                <a:latin typeface="Times New Roman" panose="02020603050405020304" pitchFamily="18" charset="0"/>
                <a:cs typeface="Times New Roman" panose="02020603050405020304" pitchFamily="18" charset="0"/>
              </a:rPr>
            </a:b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UZUNLUK:450 METRE</a:t>
            </a:r>
            <a:r>
              <a:rPr lang="tr-TR" sz="4400" dirty="0">
                <a:solidFill>
                  <a:srgbClr val="FF0000"/>
                </a:solidFill>
              </a:rPr>
              <a:t/>
            </a:r>
            <a:br>
              <a:rPr lang="tr-TR" sz="4400" dirty="0">
                <a:solidFill>
                  <a:srgbClr val="FF0000"/>
                </a:solidFill>
              </a:rPr>
            </a:br>
            <a:endParaRPr lang="tr-TR" dirty="0"/>
          </a:p>
        </p:txBody>
      </p:sp>
      <p:sp>
        <p:nvSpPr>
          <p:cNvPr id="3" name="Dikdörtgen 2"/>
          <p:cNvSpPr/>
          <p:nvPr/>
        </p:nvSpPr>
        <p:spPr>
          <a:xfrm>
            <a:off x="132656" y="1700808"/>
            <a:ext cx="9001000" cy="584775"/>
          </a:xfrm>
          <a:prstGeom prst="rect">
            <a:avLst/>
          </a:prstGeom>
        </p:spPr>
        <p:txBody>
          <a:bodyPr wrap="square">
            <a:spAutoFit/>
          </a:bodyPr>
          <a:lstStyle/>
          <a:p>
            <a:pPr algn="just"/>
            <a:r>
              <a:rPr lang="tr-TR" sz="1600" dirty="0">
                <a:latin typeface="Times New Roman" panose="02020603050405020304" pitchFamily="18" charset="0"/>
                <a:cs typeface="Times New Roman" panose="02020603050405020304" pitchFamily="18" charset="0"/>
              </a:rPr>
              <a:t>Kızılay Kan Merkezi ile Kredi ve Yurtlar Kurumu arasında bulunan Ahmet Taner Kışlalı Bulvarı </a:t>
            </a:r>
            <a:r>
              <a:rPr lang="tr-TR" sz="1600" dirty="0" smtClean="0">
                <a:latin typeface="Times New Roman" panose="02020603050405020304" pitchFamily="18" charset="0"/>
                <a:cs typeface="Times New Roman" panose="02020603050405020304" pitchFamily="18" charset="0"/>
              </a:rPr>
              <a:t>Çevre </a:t>
            </a:r>
            <a:r>
              <a:rPr lang="tr-TR" sz="1600" dirty="0">
                <a:latin typeface="Times New Roman" panose="02020603050405020304" pitchFamily="18" charset="0"/>
                <a:cs typeface="Times New Roman" panose="02020603050405020304" pitchFamily="18" charset="0"/>
              </a:rPr>
              <a:t>Düzenlenmesi ile yürüyüş ve oturma alanlarının bulunduğu nezih bir alan haline getirilecektir. </a:t>
            </a:r>
          </a:p>
        </p:txBody>
      </p:sp>
      <p:pic>
        <p:nvPicPr>
          <p:cNvPr id="6" name="İçerik Yer Tutucusu 5"/>
          <p:cNvPicPr preferRelativeResize="0">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785918" y="2500306"/>
            <a:ext cx="5738980" cy="4170764"/>
          </a:xfrm>
          <a:prstGeom prst="rect">
            <a:avLst/>
          </a:prstGeom>
        </p:spPr>
      </p:pic>
    </p:spTree>
  </p:cSld>
  <p:clrMapOvr>
    <a:masterClrMapping/>
  </p:clrMapOvr>
  <p:transition spd="med">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1300.JPG"/>
          <p:cNvPicPr>
            <a:picLocks noGrp="1" noChangeAspect="1"/>
          </p:cNvPicPr>
          <p:nvPr>
            <p:ph idx="1"/>
          </p:nvPr>
        </p:nvPicPr>
        <p:blipFill>
          <a:blip r:embed="rId2" cstate="print"/>
          <a:stretch>
            <a:fillRect/>
          </a:stretch>
        </p:blipFill>
        <p:spPr>
          <a:xfrm>
            <a:off x="107504" y="1412776"/>
            <a:ext cx="4320480" cy="2880320"/>
          </a:xfrm>
        </p:spPr>
      </p:pic>
      <p:sp>
        <p:nvSpPr>
          <p:cNvPr id="5" name="2 Başlık"/>
          <p:cNvSpPr>
            <a:spLocks noGrp="1"/>
          </p:cNvSpPr>
          <p:nvPr>
            <p:ph type="title"/>
          </p:nvPr>
        </p:nvSpPr>
        <p:spPr>
          <a:xfrm>
            <a:off x="457200" y="152400"/>
            <a:ext cx="8229600" cy="121920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AHMET TANER KIŞLALI CADDESİ DÜZENLEME ÇALIŞMASI</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3 İçerik Yer Tutucusu" descr="IMG_1297.JPG"/>
          <p:cNvPicPr>
            <a:picLocks noChangeAspect="1"/>
          </p:cNvPicPr>
          <p:nvPr/>
        </p:nvPicPr>
        <p:blipFill>
          <a:blip r:embed="rId3" cstate="print"/>
          <a:stretch>
            <a:fillRect/>
          </a:stretch>
        </p:blipFill>
        <p:spPr>
          <a:xfrm>
            <a:off x="4535488" y="2348880"/>
            <a:ext cx="4608512" cy="3072341"/>
          </a:xfrm>
          <a:prstGeom prst="rect">
            <a:avLst/>
          </a:prstGeom>
        </p:spPr>
      </p:pic>
    </p:spTree>
    <p:extLst>
      <p:ext uri="{BB962C8B-B14F-4D97-AF65-F5344CB8AC3E}">
        <p14:creationId xmlns:p14="http://schemas.microsoft.com/office/powerpoint/2010/main" val="4159531258"/>
      </p:ext>
    </p:extLst>
  </p:cSld>
  <p:clrMapOvr>
    <a:masterClrMapping/>
  </p:clrMapOvr>
  <p:transition spd="med">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1294.JPG"/>
          <p:cNvPicPr>
            <a:picLocks noGrp="1" noChangeAspect="1"/>
          </p:cNvPicPr>
          <p:nvPr>
            <p:ph idx="1"/>
          </p:nvPr>
        </p:nvPicPr>
        <p:blipFill>
          <a:blip r:embed="rId2" cstate="print"/>
          <a:stretch>
            <a:fillRect/>
          </a:stretch>
        </p:blipFill>
        <p:spPr>
          <a:xfrm>
            <a:off x="1143000" y="1524000"/>
            <a:ext cx="6858000" cy="4572000"/>
          </a:xfrm>
        </p:spPr>
      </p:pic>
      <p:sp>
        <p:nvSpPr>
          <p:cNvPr id="3" name="2 Başlık"/>
          <p:cNvSpPr>
            <a:spLocks noGrp="1"/>
          </p:cNvSpPr>
          <p:nvPr>
            <p:ph type="title"/>
          </p:nvPr>
        </p:nvSpPr>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AHMET TANER KIŞLALI CADDESİ DÜZENLEME ÇALIŞMASI</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67544" y="1088504"/>
            <a:ext cx="8229600" cy="1260376"/>
          </a:xfrm>
        </p:spPr>
        <p:txBody>
          <a:bodyPr>
            <a:normAutofit fontScale="90000"/>
          </a:bodyPr>
          <a:lstStyle/>
          <a:p>
            <a:pPr algn="ctr"/>
            <a:r>
              <a:rPr lang="tr-TR" sz="4400" dirty="0">
                <a:solidFill>
                  <a:schemeClr val="accent2">
                    <a:lumMod val="50000"/>
                  </a:schemeClr>
                </a:solidFill>
                <a:latin typeface="Times New Roman" panose="02020603050405020304" pitchFamily="18" charset="0"/>
                <a:cs typeface="Times New Roman" panose="02020603050405020304" pitchFamily="18" charset="0"/>
              </a:rPr>
              <a:t>6</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-CANLI </a:t>
            </a:r>
            <a:r>
              <a:rPr lang="tr-TR" sz="4400" dirty="0">
                <a:solidFill>
                  <a:schemeClr val="accent2">
                    <a:lumMod val="50000"/>
                  </a:schemeClr>
                </a:solidFill>
                <a:latin typeface="Times New Roman" panose="02020603050405020304" pitchFamily="18" charset="0"/>
                <a:cs typeface="Times New Roman" panose="02020603050405020304" pitchFamily="18" charset="0"/>
              </a:rPr>
              <a:t>HAYVAN </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PAZARI</a:t>
            </a:r>
            <a:br>
              <a:rPr lang="tr-TR" sz="44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 </a:t>
            </a:r>
            <a:r>
              <a:rPr lang="tr-TR" sz="4400" dirty="0">
                <a:solidFill>
                  <a:schemeClr val="accent2">
                    <a:lumMod val="50000"/>
                  </a:schemeClr>
                </a:solidFill>
                <a:latin typeface="Times New Roman" panose="02020603050405020304" pitchFamily="18" charset="0"/>
                <a:cs typeface="Times New Roman" panose="02020603050405020304" pitchFamily="18" charset="0"/>
              </a:rPr>
              <a:t>YAPIM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4400" dirty="0">
                <a:solidFill>
                  <a:schemeClr val="accent2">
                    <a:lumMod val="50000"/>
                  </a:schemeClr>
                </a:solidFill>
                <a:latin typeface="Times New Roman" panose="02020603050405020304" pitchFamily="18" charset="0"/>
                <a:cs typeface="Times New Roman" panose="02020603050405020304" pitchFamily="18" charset="0"/>
              </a:rPr>
              <a:t>: 378.500.00 TL</a:t>
            </a:r>
            <a:r>
              <a:rPr lang="tr-TR" sz="4000" b="1" dirty="0">
                <a:solidFill>
                  <a:schemeClr val="accent5">
                    <a:lumMod val="75000"/>
                  </a:schemeClr>
                </a:solidFill>
              </a:rPr>
              <a:t/>
            </a:r>
            <a:br>
              <a:rPr lang="tr-TR" sz="4000" b="1" dirty="0">
                <a:solidFill>
                  <a:schemeClr val="accent5">
                    <a:lumMod val="75000"/>
                  </a:schemeClr>
                </a:solidFill>
              </a:rPr>
            </a:br>
            <a:endParaRPr lang="tr-TR" sz="4000" b="1" dirty="0">
              <a:solidFill>
                <a:schemeClr val="accent5">
                  <a:lumMod val="75000"/>
                </a:schemeClr>
              </a:solidFill>
            </a:endParaRPr>
          </a:p>
        </p:txBody>
      </p:sp>
      <p:pic>
        <p:nvPicPr>
          <p:cNvPr id="5" name="Picture 2" descr="C:\Users\ASUS\Desktop\Hava Görüntüleri\hayvan pazarı\HAYVAN PAZARI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2344" y="1809328"/>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Başlık"/>
          <p:cNvSpPr>
            <a:spLocks noGrp="1"/>
          </p:cNvSpPr>
          <p:nvPr>
            <p:ph type="title"/>
          </p:nvPr>
        </p:nvSpPr>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CANLI HAYVAN PAZARI </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YAPIM İŞİ</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6" name="Picture 2" descr="C:\Users\ASUS\Desktop\bllll\119APPLE\hayvan pazarı\IMG_924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84784"/>
            <a:ext cx="4323182"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 name="3 İçerik Yer Tutucusu" descr="IMGP0986.JPG"/>
          <p:cNvPicPr>
            <a:picLocks noChangeAspect="1"/>
          </p:cNvPicPr>
          <p:nvPr/>
        </p:nvPicPr>
        <p:blipFill>
          <a:blip r:embed="rId3" cstate="print"/>
          <a:stretch>
            <a:fillRect/>
          </a:stretch>
        </p:blipFill>
        <p:spPr>
          <a:xfrm>
            <a:off x="4572000" y="2132856"/>
            <a:ext cx="4416491" cy="3312368"/>
          </a:xfrm>
          <a:prstGeom prst="rect">
            <a:avLst/>
          </a:prstGeom>
        </p:spPr>
      </p:pic>
    </p:spTree>
  </p:cSld>
  <p:clrMapOvr>
    <a:masterClrMapping/>
  </p:clrMapOvr>
  <p:transition spd="med">
    <p:spli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1340768"/>
            <a:ext cx="6096000" cy="4572000"/>
          </a:xfrm>
        </p:spPr>
      </p:pic>
      <p:sp>
        <p:nvSpPr>
          <p:cNvPr id="3" name="Başlık 2"/>
          <p:cNvSpPr>
            <a:spLocks noGrp="1"/>
          </p:cNvSpPr>
          <p:nvPr>
            <p:ph type="title"/>
          </p:nvPr>
        </p:nvSpPr>
        <p:spPr>
          <a:xfrm>
            <a:off x="467544" y="625624"/>
            <a:ext cx="8229600" cy="1219200"/>
          </a:xfrm>
        </p:spPr>
        <p:txBody>
          <a:bodyPr>
            <a:normAutofit fontScale="90000"/>
          </a:bodyPr>
          <a:lstStyle/>
          <a:p>
            <a:pPr algn="ctr"/>
            <a:r>
              <a:rPr lang="tr-TR" sz="4400" dirty="0">
                <a:solidFill>
                  <a:schemeClr val="accent2">
                    <a:lumMod val="50000"/>
                  </a:schemeClr>
                </a:solidFill>
                <a:latin typeface="Times New Roman" panose="02020603050405020304" pitchFamily="18" charset="0"/>
                <a:cs typeface="Times New Roman" panose="02020603050405020304" pitchFamily="18" charset="0"/>
              </a:rPr>
              <a:t>7</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-KÖPRÜ </a:t>
            </a:r>
            <a:r>
              <a:rPr lang="tr-TR" sz="4400" dirty="0">
                <a:solidFill>
                  <a:schemeClr val="accent2">
                    <a:lumMod val="50000"/>
                  </a:schemeClr>
                </a:solidFill>
                <a:latin typeface="Times New Roman" panose="02020603050405020304" pitchFamily="18" charset="0"/>
                <a:cs typeface="Times New Roman" panose="02020603050405020304" pitchFamily="18" charset="0"/>
              </a:rPr>
              <a:t>YAPIM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 </a:t>
            </a:r>
            <a:r>
              <a:rPr lang="tr-TR" sz="4400" dirty="0">
                <a:solidFill>
                  <a:schemeClr val="accent2">
                    <a:lumMod val="50000"/>
                  </a:schemeClr>
                </a:solidFill>
                <a:latin typeface="Times New Roman" panose="02020603050405020304" pitchFamily="18" charset="0"/>
                <a:cs typeface="Times New Roman" panose="02020603050405020304" pitchFamily="18" charset="0"/>
              </a:rPr>
              <a:t>MALİYETİ: 248.000.00 TL</a:t>
            </a:r>
            <a:r>
              <a:rPr lang="tr-TR" sz="4400" dirty="0">
                <a:solidFill>
                  <a:srgbClr val="7030A0"/>
                </a:solidFill>
              </a:rPr>
              <a:t/>
            </a:r>
            <a:br>
              <a:rPr lang="tr-TR" sz="4400" dirty="0">
                <a:solidFill>
                  <a:srgbClr val="7030A0"/>
                </a:solidFill>
              </a:rPr>
            </a:br>
            <a:endParaRPr lang="tr-TR" dirty="0"/>
          </a:p>
        </p:txBody>
      </p:sp>
    </p:spTree>
    <p:extLst>
      <p:ext uri="{BB962C8B-B14F-4D97-AF65-F5344CB8AC3E}">
        <p14:creationId xmlns:p14="http://schemas.microsoft.com/office/powerpoint/2010/main" val="3459790299"/>
      </p:ext>
    </p:extLst>
  </p:cSld>
  <p:clrMapOvr>
    <a:masterClrMapping/>
  </p:clrMapOvr>
  <p:transition spd="med">
    <p:spli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67544" y="769640"/>
            <a:ext cx="8229600" cy="1219200"/>
          </a:xfrm>
        </p:spPr>
        <p:txBody>
          <a:bodyPr>
            <a:normAutofit fontScale="90000"/>
          </a:bodyPr>
          <a:lstStyle/>
          <a:p>
            <a:pPr algn="ctr"/>
            <a:r>
              <a:rPr lang="tr-TR" sz="4400" dirty="0">
                <a:solidFill>
                  <a:schemeClr val="accent2">
                    <a:lumMod val="50000"/>
                  </a:schemeClr>
                </a:solidFill>
                <a:latin typeface="Times New Roman" panose="02020603050405020304" pitchFamily="18" charset="0"/>
                <a:cs typeface="Times New Roman" panose="02020603050405020304" pitchFamily="18" charset="0"/>
              </a:rPr>
              <a:t>8</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-HAYVAN </a:t>
            </a:r>
            <a:r>
              <a:rPr lang="tr-TR" sz="4400" dirty="0">
                <a:solidFill>
                  <a:schemeClr val="accent2">
                    <a:lumMod val="50000"/>
                  </a:schemeClr>
                </a:solidFill>
                <a:latin typeface="Times New Roman" panose="02020603050405020304" pitchFamily="18" charset="0"/>
                <a:cs typeface="Times New Roman" panose="02020603050405020304" pitchFamily="18" charset="0"/>
              </a:rPr>
              <a:t>BARINAĞI YAPIM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4400" dirty="0">
                <a:solidFill>
                  <a:schemeClr val="accent2">
                    <a:lumMod val="50000"/>
                  </a:schemeClr>
                </a:solidFill>
                <a:latin typeface="Times New Roman" panose="02020603050405020304" pitchFamily="18" charset="0"/>
                <a:cs typeface="Times New Roman" panose="02020603050405020304" pitchFamily="18" charset="0"/>
              </a:rPr>
              <a:t>:  </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474.790.00 </a:t>
            </a:r>
            <a:r>
              <a:rPr lang="tr-TR" sz="4400" dirty="0">
                <a:solidFill>
                  <a:schemeClr val="accent2">
                    <a:lumMod val="50000"/>
                  </a:schemeClr>
                </a:solidFill>
                <a:latin typeface="Times New Roman" panose="02020603050405020304" pitchFamily="18" charset="0"/>
                <a:cs typeface="Times New Roman" panose="02020603050405020304" pitchFamily="18" charset="0"/>
              </a:rPr>
              <a:t>TL</a:t>
            </a:r>
            <a:r>
              <a:rPr lang="tr-TR" sz="4400" dirty="0">
                <a:solidFill>
                  <a:srgbClr val="7030A0"/>
                </a:solidFill>
              </a:rPr>
              <a:t/>
            </a:r>
            <a:br>
              <a:rPr lang="tr-TR" sz="4400" dirty="0">
                <a:solidFill>
                  <a:srgbClr val="7030A0"/>
                </a:solidFill>
              </a:rPr>
            </a:br>
            <a:endParaRPr lang="tr-TR" dirty="0"/>
          </a:p>
        </p:txBody>
      </p:sp>
      <p:pic>
        <p:nvPicPr>
          <p:cNvPr id="4" name="Picture 2"/>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628800"/>
            <a:ext cx="5771429" cy="38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30985"/>
      </p:ext>
    </p:extLst>
  </p:cSld>
  <p:clrMapOvr>
    <a:masterClrMapping/>
  </p:clrMapOvr>
  <p:transition spd="med">
    <p:spli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67544" y="913656"/>
            <a:ext cx="8856984" cy="1219200"/>
          </a:xfrm>
        </p:spPr>
        <p:txBody>
          <a:bodyPr>
            <a:normAutofit fontScale="90000"/>
          </a:bodyPr>
          <a:lstStyle/>
          <a:p>
            <a:pPr algn="ctr"/>
            <a:r>
              <a:rPr lang="tr-TR" sz="4400" dirty="0">
                <a:solidFill>
                  <a:schemeClr val="accent2">
                    <a:lumMod val="50000"/>
                  </a:schemeClr>
                </a:solidFill>
                <a:latin typeface="Times New Roman" panose="02020603050405020304" pitchFamily="18" charset="0"/>
                <a:cs typeface="Times New Roman" panose="02020603050405020304" pitchFamily="18" charset="0"/>
              </a:rPr>
              <a:t>9</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-DEREBOYU </a:t>
            </a:r>
            <a:r>
              <a:rPr lang="tr-TR" sz="4400" dirty="0">
                <a:solidFill>
                  <a:schemeClr val="accent2">
                    <a:lumMod val="50000"/>
                  </a:schemeClr>
                </a:solidFill>
                <a:latin typeface="Times New Roman" panose="02020603050405020304" pitchFamily="18" charset="0"/>
                <a:cs typeface="Times New Roman" panose="02020603050405020304" pitchFamily="18" charset="0"/>
              </a:rPr>
              <a:t>CADDESİ SOKAK  SAĞLIKLAŞTIRMA YAPIM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4400" dirty="0">
                <a:solidFill>
                  <a:schemeClr val="accent2">
                    <a:lumMod val="50000"/>
                  </a:schemeClr>
                </a:solidFill>
                <a:latin typeface="Times New Roman" panose="02020603050405020304" pitchFamily="18" charset="0"/>
                <a:cs typeface="Times New Roman" panose="02020603050405020304" pitchFamily="18" charset="0"/>
              </a:rPr>
              <a:t>: 2.299.074.00 TL</a:t>
            </a:r>
            <a:r>
              <a:rPr lang="tr-TR" sz="2400" dirty="0">
                <a:solidFill>
                  <a:srgbClr val="7030A0"/>
                </a:solidFill>
              </a:rPr>
              <a:t/>
            </a:r>
            <a:br>
              <a:rPr lang="tr-TR" sz="2400" dirty="0">
                <a:solidFill>
                  <a:srgbClr val="7030A0"/>
                </a:solidFill>
              </a:rPr>
            </a:br>
            <a:endParaRPr lang="tr-TR" sz="2400" dirty="0"/>
          </a:p>
        </p:txBody>
      </p:sp>
      <p:sp>
        <p:nvSpPr>
          <p:cNvPr id="5" name="Dikdörtgen 4"/>
          <p:cNvSpPr/>
          <p:nvPr/>
        </p:nvSpPr>
        <p:spPr>
          <a:xfrm>
            <a:off x="179512" y="1591632"/>
            <a:ext cx="8640960" cy="1015663"/>
          </a:xfrm>
          <a:prstGeom prst="rect">
            <a:avLst/>
          </a:prstGeom>
        </p:spPr>
        <p:txBody>
          <a:bodyPr wrap="square">
            <a:spAutoFit/>
          </a:bodyPr>
          <a:lstStyle/>
          <a:p>
            <a:pPr lvl="0" algn="just">
              <a:defRPr/>
            </a:pPr>
            <a:r>
              <a:rPr lang="tr-TR" dirty="0">
                <a:solidFill>
                  <a:schemeClr val="dk1"/>
                </a:solidFill>
              </a:rPr>
              <a:t>	</a:t>
            </a:r>
            <a:r>
              <a:rPr lang="tr-TR" sz="1400" dirty="0">
                <a:latin typeface="Times New Roman" panose="02020603050405020304" pitchFamily="18" charset="0"/>
                <a:cs typeface="Times New Roman" panose="02020603050405020304" pitchFamily="18" charset="0"/>
              </a:rPr>
              <a:t>Nemika Caddesinin </a:t>
            </a:r>
            <a:r>
              <a:rPr lang="tr-TR" sz="1400" dirty="0" smtClean="0">
                <a:latin typeface="Times New Roman" panose="02020603050405020304" pitchFamily="18" charset="0"/>
                <a:cs typeface="Times New Roman" panose="02020603050405020304" pitchFamily="18" charset="0"/>
              </a:rPr>
              <a:t>trafik </a:t>
            </a:r>
            <a:r>
              <a:rPr lang="tr-TR" sz="1400" dirty="0">
                <a:latin typeface="Times New Roman" panose="02020603050405020304" pitchFamily="18" charset="0"/>
                <a:cs typeface="Times New Roman" panose="02020603050405020304" pitchFamily="18" charset="0"/>
              </a:rPr>
              <a:t>y</a:t>
            </a:r>
            <a:r>
              <a:rPr lang="tr-TR" sz="1400" dirty="0" smtClean="0">
                <a:latin typeface="Times New Roman" panose="02020603050405020304" pitchFamily="18" charset="0"/>
                <a:cs typeface="Times New Roman" panose="02020603050405020304" pitchFamily="18" charset="0"/>
              </a:rPr>
              <a:t>ükünün azaltılması amacıyla, </a:t>
            </a:r>
            <a:r>
              <a:rPr lang="tr-TR" sz="1400" dirty="0">
                <a:latin typeface="Times New Roman" panose="02020603050405020304" pitchFamily="18" charset="0"/>
                <a:cs typeface="Times New Roman" panose="02020603050405020304" pitchFamily="18" charset="0"/>
              </a:rPr>
              <a:t>Adnan Menderes Meydanı İle Recep Tayyip ERDOĞAN Meydanı </a:t>
            </a:r>
            <a:r>
              <a:rPr lang="tr-TR" sz="1400" dirty="0" smtClean="0">
                <a:latin typeface="Times New Roman" panose="02020603050405020304" pitchFamily="18" charset="0"/>
                <a:cs typeface="Times New Roman" panose="02020603050405020304" pitchFamily="18" charset="0"/>
              </a:rPr>
              <a:t>arasındaki </a:t>
            </a:r>
            <a:r>
              <a:rPr lang="tr-TR" sz="1400" dirty="0">
                <a:latin typeface="Times New Roman" panose="02020603050405020304" pitchFamily="18" charset="0"/>
                <a:cs typeface="Times New Roman" panose="02020603050405020304" pitchFamily="18" charset="0"/>
              </a:rPr>
              <a:t>Dereboyu </a:t>
            </a:r>
            <a:r>
              <a:rPr lang="tr-TR" sz="1400" dirty="0" smtClean="0">
                <a:latin typeface="Times New Roman" panose="02020603050405020304" pitchFamily="18" charset="0"/>
                <a:cs typeface="Times New Roman" panose="02020603050405020304" pitchFamily="18" charset="0"/>
              </a:rPr>
              <a:t>Caddesi düzenlenerek </a:t>
            </a:r>
            <a:r>
              <a:rPr lang="tr-TR" sz="1400" dirty="0">
                <a:latin typeface="Times New Roman" panose="02020603050405020304" pitchFamily="18" charset="0"/>
                <a:cs typeface="Times New Roman" panose="02020603050405020304" pitchFamily="18" charset="0"/>
              </a:rPr>
              <a:t>14 </a:t>
            </a:r>
            <a:r>
              <a:rPr lang="tr-TR" sz="1400" dirty="0" smtClean="0">
                <a:latin typeface="Times New Roman" panose="02020603050405020304" pitchFamily="18" charset="0"/>
                <a:cs typeface="Times New Roman" panose="02020603050405020304" pitchFamily="18" charset="0"/>
              </a:rPr>
              <a:t>metre </a:t>
            </a:r>
            <a:r>
              <a:rPr lang="tr-TR" sz="1400" dirty="0">
                <a:latin typeface="Times New Roman" panose="02020603050405020304" pitchFamily="18" charset="0"/>
                <a:cs typeface="Times New Roman" panose="02020603050405020304" pitchFamily="18" charset="0"/>
              </a:rPr>
              <a:t>g</a:t>
            </a:r>
            <a:r>
              <a:rPr lang="tr-TR" sz="1400" dirty="0" smtClean="0">
                <a:latin typeface="Times New Roman" panose="02020603050405020304" pitchFamily="18" charset="0"/>
                <a:cs typeface="Times New Roman" panose="02020603050405020304" pitchFamily="18" charset="0"/>
              </a:rPr>
              <a:t>enişliğinde </a:t>
            </a:r>
            <a:r>
              <a:rPr lang="tr-TR" sz="1400" dirty="0">
                <a:latin typeface="Times New Roman" panose="02020603050405020304" pitchFamily="18" charset="0"/>
                <a:cs typeface="Times New Roman" panose="02020603050405020304" pitchFamily="18" charset="0"/>
              </a:rPr>
              <a:t>g</a:t>
            </a:r>
            <a:r>
              <a:rPr lang="tr-TR" sz="1400" dirty="0" smtClean="0">
                <a:latin typeface="Times New Roman" panose="02020603050405020304" pitchFamily="18" charset="0"/>
                <a:cs typeface="Times New Roman" panose="02020603050405020304" pitchFamily="18" charset="0"/>
              </a:rPr>
              <a:t>idiş </a:t>
            </a:r>
            <a:r>
              <a:rPr lang="tr-TR" sz="1400" dirty="0">
                <a:latin typeface="Times New Roman" panose="02020603050405020304" pitchFamily="18" charset="0"/>
                <a:cs typeface="Times New Roman" panose="02020603050405020304" pitchFamily="18" charset="0"/>
              </a:rPr>
              <a:t>g</a:t>
            </a:r>
            <a:r>
              <a:rPr lang="tr-TR" sz="1400" dirty="0" smtClean="0">
                <a:latin typeface="Times New Roman" panose="02020603050405020304" pitchFamily="18" charset="0"/>
                <a:cs typeface="Times New Roman" panose="02020603050405020304" pitchFamily="18" charset="0"/>
              </a:rPr>
              <a:t>eliş </a:t>
            </a:r>
            <a:r>
              <a:rPr lang="tr-TR" sz="1400" dirty="0">
                <a:latin typeface="Times New Roman" panose="02020603050405020304" pitchFamily="18" charset="0"/>
                <a:cs typeface="Times New Roman" panose="02020603050405020304" pitchFamily="18" charset="0"/>
              </a:rPr>
              <a:t>t</a:t>
            </a:r>
            <a:r>
              <a:rPr lang="tr-TR" sz="1400" dirty="0" smtClean="0">
                <a:latin typeface="Times New Roman" panose="02020603050405020304" pitchFamily="18" charset="0"/>
                <a:cs typeface="Times New Roman" panose="02020603050405020304" pitchFamily="18" charset="0"/>
              </a:rPr>
              <a:t>rafiğin </a:t>
            </a:r>
            <a:r>
              <a:rPr lang="tr-TR" sz="1400" dirty="0">
                <a:latin typeface="Times New Roman" panose="02020603050405020304" pitchFamily="18" charset="0"/>
                <a:cs typeface="Times New Roman" panose="02020603050405020304" pitchFamily="18" charset="0"/>
              </a:rPr>
              <a:t>a</a:t>
            </a:r>
            <a:r>
              <a:rPr lang="tr-TR" sz="1400" dirty="0" smtClean="0">
                <a:latin typeface="Times New Roman" panose="02020603050405020304" pitchFamily="18" charset="0"/>
                <a:cs typeface="Times New Roman" panose="02020603050405020304" pitchFamily="18" charset="0"/>
              </a:rPr>
              <a:t>kabileceği </a:t>
            </a:r>
            <a:r>
              <a:rPr lang="tr-TR" sz="1400" dirty="0">
                <a:latin typeface="Times New Roman" panose="02020603050405020304" pitchFamily="18" charset="0"/>
                <a:cs typeface="Times New Roman" panose="02020603050405020304" pitchFamily="18" charset="0"/>
              </a:rPr>
              <a:t>y</a:t>
            </a:r>
            <a:r>
              <a:rPr lang="tr-TR" sz="1400" dirty="0" smtClean="0">
                <a:latin typeface="Times New Roman" panose="02020603050405020304" pitchFamily="18" charset="0"/>
                <a:cs typeface="Times New Roman" panose="02020603050405020304" pitchFamily="18" charset="0"/>
              </a:rPr>
              <a:t>ol </a:t>
            </a:r>
            <a:r>
              <a:rPr lang="tr-TR" sz="1400" dirty="0">
                <a:latin typeface="Times New Roman" panose="02020603050405020304" pitchFamily="18" charset="0"/>
                <a:cs typeface="Times New Roman" panose="02020603050405020304" pitchFamily="18" charset="0"/>
              </a:rPr>
              <a:t>d</a:t>
            </a:r>
            <a:r>
              <a:rPr lang="tr-TR" sz="1400" dirty="0" smtClean="0">
                <a:latin typeface="Times New Roman" panose="02020603050405020304" pitchFamily="18" charset="0"/>
                <a:cs typeface="Times New Roman" panose="02020603050405020304" pitchFamily="18" charset="0"/>
              </a:rPr>
              <a:t>üzenlemesi yapımına başlanmıştır.. </a:t>
            </a:r>
            <a:r>
              <a:rPr lang="tr-TR" sz="1400" dirty="0">
                <a:latin typeface="Times New Roman" panose="02020603050405020304" pitchFamily="18" charset="0"/>
                <a:cs typeface="Times New Roman" panose="02020603050405020304" pitchFamily="18" charset="0"/>
              </a:rPr>
              <a:t>Düzenleme sırasında 1970 </a:t>
            </a:r>
            <a:r>
              <a:rPr lang="tr-TR" sz="1400" dirty="0" err="1">
                <a:latin typeface="Times New Roman" panose="02020603050405020304" pitchFamily="18" charset="0"/>
                <a:cs typeface="Times New Roman" panose="02020603050405020304" pitchFamily="18" charset="0"/>
              </a:rPr>
              <a:t>li</a:t>
            </a:r>
            <a:r>
              <a:rPr lang="tr-TR" sz="1400" dirty="0">
                <a:latin typeface="Times New Roman" panose="02020603050405020304" pitchFamily="18" charset="0"/>
                <a:cs typeface="Times New Roman" panose="02020603050405020304" pitchFamily="18" charset="0"/>
              </a:rPr>
              <a:t> yıllarda yapılan ve  ekonomik ömrünü tamamlayarak </a:t>
            </a:r>
            <a:r>
              <a:rPr lang="tr-TR" sz="1400" dirty="0" smtClean="0">
                <a:latin typeface="Times New Roman" panose="02020603050405020304" pitchFamily="18" charset="0"/>
                <a:cs typeface="Times New Roman" panose="02020603050405020304" pitchFamily="18" charset="0"/>
              </a:rPr>
              <a:t>sık sık </a:t>
            </a:r>
            <a:r>
              <a:rPr lang="tr-TR" sz="1400" dirty="0">
                <a:latin typeface="Times New Roman" panose="02020603050405020304" pitchFamily="18" charset="0"/>
                <a:cs typeface="Times New Roman" panose="02020603050405020304" pitchFamily="18" charset="0"/>
              </a:rPr>
              <a:t>çöken menfezler yenilenecektir.</a:t>
            </a:r>
          </a:p>
        </p:txBody>
      </p:sp>
      <p:pic>
        <p:nvPicPr>
          <p:cNvPr id="4" name="İçerik Yer Tutucusu 3"/>
          <p:cNvPicPr preferRelativeResize="0">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907704" y="2564904"/>
            <a:ext cx="5760000" cy="4176464"/>
          </a:xfrm>
        </p:spPr>
      </p:pic>
    </p:spTree>
    <p:extLst>
      <p:ext uri="{BB962C8B-B14F-4D97-AF65-F5344CB8AC3E}">
        <p14:creationId xmlns:p14="http://schemas.microsoft.com/office/powerpoint/2010/main" val="2654014268"/>
      </p:ext>
    </p:extLst>
  </p:cSld>
  <p:clrMapOvr>
    <a:masterClrMapping/>
  </p:clrMapOvr>
  <p:transition spd="med">
    <p:spli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P1117.JPG"/>
          <p:cNvPicPr preferRelativeResize="0">
            <a:picLocks noGrp="1"/>
          </p:cNvPicPr>
          <p:nvPr>
            <p:ph idx="1"/>
          </p:nvPr>
        </p:nvPicPr>
        <p:blipFill>
          <a:blip r:embed="rId2" cstate="print"/>
          <a:stretch>
            <a:fillRect/>
          </a:stretch>
        </p:blipFill>
        <p:spPr>
          <a:xfrm>
            <a:off x="2268224" y="2634630"/>
            <a:ext cx="4320000" cy="4250754"/>
          </a:xfrm>
        </p:spPr>
      </p:pic>
      <p:sp>
        <p:nvSpPr>
          <p:cNvPr id="3" name="2 Başlık"/>
          <p:cNvSpPr>
            <a:spLocks noGrp="1"/>
          </p:cNvSpPr>
          <p:nvPr>
            <p:ph type="title"/>
          </p:nvPr>
        </p:nvSpPr>
        <p:spPr>
          <a:xfrm>
            <a:off x="35496" y="1988840"/>
            <a:ext cx="9108504" cy="1368152"/>
          </a:xfrm>
        </p:spPr>
        <p:txBody>
          <a:bodyPr>
            <a:noAutofit/>
          </a:bodyPr>
          <a:lstStyle/>
          <a:p>
            <a:pPr algn="ctr"/>
            <a:r>
              <a:rPr lang="tr-TR" sz="2400" dirty="0" smtClean="0">
                <a:solidFill>
                  <a:srgbClr val="7030A0"/>
                </a:solidFill>
                <a:latin typeface="Times New Roman" panose="02020603050405020304" pitchFamily="18" charset="0"/>
                <a:cs typeface="Times New Roman" panose="02020603050405020304" pitchFamily="18" charset="0"/>
              </a:rPr>
              <a:t>      </a:t>
            </a:r>
            <a:r>
              <a:rPr lang="tr-TR" sz="3200" dirty="0" smtClean="0">
                <a:solidFill>
                  <a:schemeClr val="accent2">
                    <a:lumMod val="50000"/>
                  </a:schemeClr>
                </a:solidFill>
                <a:latin typeface="Times New Roman" panose="02020603050405020304" pitchFamily="18" charset="0"/>
                <a:cs typeface="Times New Roman" panose="02020603050405020304" pitchFamily="18" charset="0"/>
              </a:rPr>
              <a:t>1-</a:t>
            </a:r>
            <a:r>
              <a:rPr lang="tr-TR" sz="3200" b="1" dirty="0" smtClean="0">
                <a:solidFill>
                  <a:schemeClr val="accent2">
                    <a:lumMod val="50000"/>
                  </a:schemeClr>
                </a:solidFill>
                <a:latin typeface="Times New Roman" panose="02020603050405020304" pitchFamily="18" charset="0"/>
                <a:cs typeface="Times New Roman" panose="02020603050405020304" pitchFamily="18" charset="0"/>
              </a:rPr>
              <a:t>ASFALT </a:t>
            </a:r>
            <a:r>
              <a:rPr lang="tr-TR" sz="3200" b="1" dirty="0">
                <a:solidFill>
                  <a:schemeClr val="accent2">
                    <a:lumMod val="50000"/>
                  </a:schemeClr>
                </a:solidFill>
                <a:latin typeface="Times New Roman" panose="02020603050405020304" pitchFamily="18" charset="0"/>
                <a:cs typeface="Times New Roman" panose="02020603050405020304" pitchFamily="18" charset="0"/>
              </a:rPr>
              <a:t>KAPLAMA VE YOL YAPIM İŞİ</a:t>
            </a:r>
            <a:br>
              <a:rPr lang="tr-TR" sz="3200" b="1" dirty="0">
                <a:solidFill>
                  <a:schemeClr val="accent2">
                    <a:lumMod val="50000"/>
                  </a:schemeClr>
                </a:solidFill>
                <a:latin typeface="Times New Roman" panose="02020603050405020304" pitchFamily="18" charset="0"/>
                <a:cs typeface="Times New Roman" panose="02020603050405020304" pitchFamily="18" charset="0"/>
              </a:rPr>
            </a:br>
            <a:r>
              <a:rPr lang="tr-TR" sz="3200" b="1" dirty="0" smtClean="0">
                <a:solidFill>
                  <a:schemeClr val="accent2">
                    <a:lumMod val="50000"/>
                  </a:schemeClr>
                </a:solidFill>
                <a:latin typeface="Times New Roman" panose="02020603050405020304" pitchFamily="18" charset="0"/>
                <a:cs typeface="Times New Roman" panose="02020603050405020304" pitchFamily="18" charset="0"/>
              </a:rPr>
              <a:t>                MALİYETİ</a:t>
            </a:r>
            <a:r>
              <a:rPr lang="tr-TR" sz="3200" b="1" dirty="0">
                <a:solidFill>
                  <a:schemeClr val="accent2">
                    <a:lumMod val="50000"/>
                  </a:schemeClr>
                </a:solidFill>
                <a:latin typeface="Times New Roman" panose="02020603050405020304" pitchFamily="18" charset="0"/>
                <a:cs typeface="Times New Roman" panose="02020603050405020304" pitchFamily="18" charset="0"/>
              </a:rPr>
              <a:t>: 9.555.000.00 TL</a:t>
            </a:r>
            <a:br>
              <a:rPr lang="tr-TR" sz="3200" b="1" dirty="0">
                <a:solidFill>
                  <a:schemeClr val="accent2">
                    <a:lumMod val="50000"/>
                  </a:schemeClr>
                </a:solidFill>
                <a:latin typeface="Times New Roman" panose="02020603050405020304" pitchFamily="18" charset="0"/>
                <a:cs typeface="Times New Roman" panose="02020603050405020304" pitchFamily="18" charset="0"/>
              </a:rPr>
            </a:br>
            <a:r>
              <a:rPr lang="tr-TR" sz="3200" b="1" dirty="0" smtClean="0">
                <a:solidFill>
                  <a:schemeClr val="accent2">
                    <a:lumMod val="50000"/>
                  </a:schemeClr>
                </a:solidFill>
                <a:latin typeface="Times New Roman" panose="02020603050405020304" pitchFamily="18" charset="0"/>
                <a:cs typeface="Times New Roman" panose="02020603050405020304" pitchFamily="18" charset="0"/>
              </a:rPr>
              <a:t>           ASFALT </a:t>
            </a:r>
            <a:r>
              <a:rPr lang="tr-TR" sz="3200" b="1" dirty="0">
                <a:solidFill>
                  <a:schemeClr val="accent2">
                    <a:lumMod val="50000"/>
                  </a:schemeClr>
                </a:solidFill>
                <a:latin typeface="Times New Roman" panose="02020603050405020304" pitchFamily="18" charset="0"/>
                <a:cs typeface="Times New Roman" panose="02020603050405020304" pitchFamily="18" charset="0"/>
              </a:rPr>
              <a:t>YAPILAN ALAN: 420.000  Metre²</a:t>
            </a:r>
            <a:r>
              <a:rPr lang="tr-TR" sz="4400" dirty="0">
                <a:solidFill>
                  <a:schemeClr val="tx1"/>
                </a:solidFill>
                <a:latin typeface="Times New Roman" panose="02020603050405020304" pitchFamily="18" charset="0"/>
                <a:cs typeface="Times New Roman" panose="02020603050405020304" pitchFamily="18" charset="0"/>
              </a:rPr>
              <a:t/>
            </a:r>
            <a:br>
              <a:rPr lang="tr-TR" sz="4400" dirty="0">
                <a:solidFill>
                  <a:schemeClr val="tx1"/>
                </a:solidFill>
                <a:latin typeface="Times New Roman" panose="02020603050405020304" pitchFamily="18" charset="0"/>
                <a:cs typeface="Times New Roman" panose="02020603050405020304" pitchFamily="18" charset="0"/>
              </a:rPr>
            </a:br>
            <a:r>
              <a:rPr lang="tr-TR" sz="1600" dirty="0">
                <a:solidFill>
                  <a:schemeClr val="accent2">
                    <a:lumMod val="50000"/>
                  </a:schemeClr>
                </a:solidFill>
                <a:latin typeface="Times New Roman" panose="02020603050405020304" pitchFamily="18" charset="0"/>
                <a:cs typeface="Times New Roman" panose="02020603050405020304" pitchFamily="18" charset="0"/>
              </a:rPr>
              <a:t>2017 Yılı </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içerisinde asfaltlanması </a:t>
            </a:r>
            <a:r>
              <a:rPr lang="tr-TR" sz="1600" dirty="0">
                <a:solidFill>
                  <a:schemeClr val="accent2">
                    <a:lumMod val="50000"/>
                  </a:schemeClr>
                </a:solidFill>
                <a:latin typeface="Times New Roman" panose="02020603050405020304" pitchFamily="18" charset="0"/>
                <a:cs typeface="Times New Roman" panose="02020603050405020304" pitchFamily="18" charset="0"/>
              </a:rPr>
              <a:t>gereken 500 bin m² büyüklüğündeki cadde ve sokakların asfaltlama işi tamamlanacaktır. Bu kapsamda öncelikle Ali Metin </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Dirim Tekin </a:t>
            </a:r>
            <a:r>
              <a:rPr lang="tr-TR" sz="1600" dirty="0">
                <a:solidFill>
                  <a:schemeClr val="accent2">
                    <a:lumMod val="50000"/>
                  </a:schemeClr>
                </a:solidFill>
                <a:latin typeface="Times New Roman" panose="02020603050405020304" pitchFamily="18" charset="0"/>
                <a:cs typeface="Times New Roman" panose="02020603050405020304" pitchFamily="18" charset="0"/>
              </a:rPr>
              <a:t>Caddesi, </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Dereboyu </a:t>
            </a:r>
            <a:r>
              <a:rPr lang="tr-TR" sz="1600" dirty="0">
                <a:solidFill>
                  <a:schemeClr val="accent2">
                    <a:lumMod val="50000"/>
                  </a:schemeClr>
                </a:solidFill>
                <a:latin typeface="Times New Roman" panose="02020603050405020304" pitchFamily="18" charset="0"/>
                <a:cs typeface="Times New Roman" panose="02020603050405020304" pitchFamily="18" charset="0"/>
              </a:rPr>
              <a:t>Caddesi, </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Orgeneral </a:t>
            </a:r>
            <a:r>
              <a:rPr lang="tr-TR" sz="1600" dirty="0" err="1" smtClean="0">
                <a:solidFill>
                  <a:schemeClr val="accent2">
                    <a:lumMod val="50000"/>
                  </a:schemeClr>
                </a:solidFill>
                <a:latin typeface="Times New Roman" panose="02020603050405020304" pitchFamily="18" charset="0"/>
                <a:cs typeface="Times New Roman" panose="02020603050405020304" pitchFamily="18" charset="0"/>
              </a:rPr>
              <a:t>Safter</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 </a:t>
            </a:r>
            <a:r>
              <a:rPr lang="tr-TR" sz="1600" dirty="0" err="1" smtClean="0">
                <a:solidFill>
                  <a:schemeClr val="accent2">
                    <a:lumMod val="50000"/>
                  </a:schemeClr>
                </a:solidFill>
                <a:latin typeface="Times New Roman" panose="02020603050405020304" pitchFamily="18" charset="0"/>
                <a:cs typeface="Times New Roman" panose="02020603050405020304" pitchFamily="18" charset="0"/>
              </a:rPr>
              <a:t>Necioğlu</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 Caddesi</a:t>
            </a:r>
            <a:r>
              <a:rPr lang="tr-TR" sz="1600" dirty="0">
                <a:solidFill>
                  <a:schemeClr val="accent2">
                    <a:lumMod val="50000"/>
                  </a:schemeClr>
                </a:solidFill>
                <a:latin typeface="Times New Roman" panose="02020603050405020304" pitchFamily="18" charset="0"/>
                <a:cs typeface="Times New Roman" panose="02020603050405020304" pitchFamily="18" charset="0"/>
              </a:rPr>
              <a:t>, Ahmet Rasim Caddesi, başta olmak üzere gerekli tüm sokakların asfaltlama işleri 2017 yılı </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içerisinde bitirilecektir. Aynı Zamanda Ekrem Çetin Mahallesi, </a:t>
            </a:r>
            <a:r>
              <a:rPr lang="tr-TR" sz="1600" dirty="0" err="1" smtClean="0">
                <a:solidFill>
                  <a:schemeClr val="accent2">
                    <a:lumMod val="50000"/>
                  </a:schemeClr>
                </a:solidFill>
                <a:latin typeface="Times New Roman" panose="02020603050405020304" pitchFamily="18" charset="0"/>
                <a:cs typeface="Times New Roman" panose="02020603050405020304" pitchFamily="18" charset="0"/>
              </a:rPr>
              <a:t>Öncüpınar</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 Mahallesi, </a:t>
            </a:r>
            <a:r>
              <a:rPr lang="tr-TR" sz="1600" dirty="0" err="1" smtClean="0">
                <a:solidFill>
                  <a:schemeClr val="accent2">
                    <a:lumMod val="50000"/>
                  </a:schemeClr>
                </a:solidFill>
                <a:latin typeface="Times New Roman" panose="02020603050405020304" pitchFamily="18" charset="0"/>
                <a:cs typeface="Times New Roman" panose="02020603050405020304" pitchFamily="18" charset="0"/>
              </a:rPr>
              <a:t>Şıhmehmet</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 Mahallesi, Kazım Karabekir Mahallesi, </a:t>
            </a:r>
            <a:r>
              <a:rPr lang="tr-TR" sz="1600" dirty="0">
                <a:solidFill>
                  <a:schemeClr val="accent2">
                    <a:lumMod val="50000"/>
                  </a:schemeClr>
                </a:solidFill>
                <a:latin typeface="Times New Roman" panose="02020603050405020304" pitchFamily="18" charset="0"/>
                <a:cs typeface="Times New Roman" panose="02020603050405020304" pitchFamily="18" charset="0"/>
              </a:rPr>
              <a:t>C</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anpolat </a:t>
            </a:r>
            <a:r>
              <a:rPr lang="tr-TR" sz="1600" dirty="0">
                <a:solidFill>
                  <a:schemeClr val="accent2">
                    <a:lumMod val="50000"/>
                  </a:schemeClr>
                </a:solidFill>
                <a:latin typeface="Times New Roman" panose="02020603050405020304" pitchFamily="18" charset="0"/>
                <a:cs typeface="Times New Roman" panose="02020603050405020304" pitchFamily="18" charset="0"/>
              </a:rPr>
              <a:t>P</a:t>
            </a: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aşa Mahallesi, Hacı Gümüş</a:t>
            </a:r>
            <a:br>
              <a:rPr lang="tr-TR" sz="1600" dirty="0" smtClean="0">
                <a:solidFill>
                  <a:schemeClr val="accent2">
                    <a:lumMod val="50000"/>
                  </a:schemeClr>
                </a:solidFill>
                <a:latin typeface="Times New Roman" panose="02020603050405020304" pitchFamily="18" charset="0"/>
                <a:cs typeface="Times New Roman" panose="02020603050405020304" pitchFamily="18" charset="0"/>
              </a:rPr>
            </a:br>
            <a:r>
              <a:rPr lang="tr-TR" sz="1600" dirty="0" smtClean="0">
                <a:solidFill>
                  <a:schemeClr val="accent2">
                    <a:lumMod val="50000"/>
                  </a:schemeClr>
                </a:solidFill>
                <a:latin typeface="Times New Roman" panose="02020603050405020304" pitchFamily="18" charset="0"/>
                <a:cs typeface="Times New Roman" panose="02020603050405020304" pitchFamily="18" charset="0"/>
              </a:rPr>
              <a:t>Mahallesi gibi mahallelerimizin asfalt kaplama işleri tamamlanmıştır.</a:t>
            </a:r>
            <a:r>
              <a:rPr lang="tr-TR" sz="4400" dirty="0">
                <a:solidFill>
                  <a:srgbClr val="7030A0"/>
                </a:solidFill>
              </a:rPr>
              <a:t/>
            </a:r>
            <a:br>
              <a:rPr lang="tr-TR" sz="4400" dirty="0">
                <a:solidFill>
                  <a:srgbClr val="7030A0"/>
                </a:solidFill>
              </a:rPr>
            </a:br>
            <a:endParaRPr lang="tr-TR" sz="4400" dirty="0">
              <a:solidFill>
                <a:srgbClr val="0070C0"/>
              </a:solidFill>
              <a:latin typeface="Arial Black" pitchFamily="34" charset="0"/>
            </a:endParaRPr>
          </a:p>
        </p:txBody>
      </p:sp>
    </p:spTree>
  </p:cSld>
  <p:clrMapOvr>
    <a:masterClrMapping/>
  </p:clrMapOvr>
  <p:transition spd="med">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56592" y="1700808"/>
            <a:ext cx="11089232" cy="1219200"/>
          </a:xfrm>
        </p:spPr>
        <p:txBody>
          <a:bodyPr>
            <a:normAutofit fontScale="90000"/>
          </a:bodyPr>
          <a:lstStyle/>
          <a:p>
            <a:pPr marL="285750" indent="-285750"/>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       10-MUHTELİF </a:t>
            </a:r>
            <a:r>
              <a:rPr lang="tr-TR" sz="3600" dirty="0">
                <a:solidFill>
                  <a:schemeClr val="accent2">
                    <a:lumMod val="50000"/>
                  </a:schemeClr>
                </a:solidFill>
                <a:latin typeface="Times New Roman" panose="02020603050405020304" pitchFamily="18" charset="0"/>
                <a:cs typeface="Times New Roman" panose="02020603050405020304" pitchFamily="18" charset="0"/>
              </a:rPr>
              <a:t>BÖLGELERE </a:t>
            </a: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KALDIRIM </a:t>
            </a:r>
            <a:r>
              <a:rPr lang="tr-TR" sz="3600" dirty="0">
                <a:solidFill>
                  <a:schemeClr val="accent2">
                    <a:lumMod val="50000"/>
                  </a:schemeClr>
                </a:solidFill>
                <a:latin typeface="Times New Roman" panose="02020603050405020304" pitchFamily="18" charset="0"/>
                <a:cs typeface="Times New Roman" panose="02020603050405020304" pitchFamily="18" charset="0"/>
              </a:rPr>
              <a:t>YAPIM İŞİ</a:t>
            </a:r>
            <a:br>
              <a:rPr lang="tr-TR" sz="3600" dirty="0">
                <a:solidFill>
                  <a:schemeClr val="accent2">
                    <a:lumMod val="50000"/>
                  </a:schemeClr>
                </a:solidFill>
                <a:latin typeface="Times New Roman" panose="02020603050405020304" pitchFamily="18" charset="0"/>
                <a:cs typeface="Times New Roman" panose="02020603050405020304" pitchFamily="18" charset="0"/>
              </a:rPr>
            </a:b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                      PROJE </a:t>
            </a:r>
            <a:r>
              <a:rPr lang="tr-TR" sz="3600" dirty="0">
                <a:solidFill>
                  <a:schemeClr val="accent2">
                    <a:lumMod val="50000"/>
                  </a:schemeClr>
                </a:solidFill>
                <a:latin typeface="Times New Roman" panose="02020603050405020304" pitchFamily="18" charset="0"/>
                <a:cs typeface="Times New Roman" panose="02020603050405020304" pitchFamily="18" charset="0"/>
              </a:rPr>
              <a:t>MALİYETİ: 459.440.00 </a:t>
            </a: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TL</a:t>
            </a:r>
            <a:br>
              <a:rPr lang="tr-TR" sz="3600" dirty="0" smtClean="0">
                <a:solidFill>
                  <a:schemeClr val="accent2">
                    <a:lumMod val="50000"/>
                  </a:schemeClr>
                </a:solidFill>
                <a:latin typeface="Times New Roman" panose="02020603050405020304" pitchFamily="18" charset="0"/>
                <a:cs typeface="Times New Roman" panose="02020603050405020304" pitchFamily="18" charset="0"/>
              </a:rPr>
            </a:b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                               ALAN:15000 METRE²</a:t>
            </a:r>
            <a:r>
              <a:rPr lang="tr-TR" sz="2400" dirty="0">
                <a:solidFill>
                  <a:srgbClr val="FF0000"/>
                </a:solidFill>
              </a:rPr>
              <a:t/>
            </a:r>
            <a:br>
              <a:rPr lang="tr-TR" sz="2400" dirty="0">
                <a:solidFill>
                  <a:srgbClr val="FF0000"/>
                </a:solidFill>
              </a:rPr>
            </a:br>
            <a:r>
              <a:rPr lang="tr-TR" sz="2400" dirty="0" smtClean="0">
                <a:solidFill>
                  <a:srgbClr val="FF0000"/>
                </a:solidFill>
              </a:rPr>
              <a:t>        </a:t>
            </a:r>
            <a:r>
              <a:rPr lang="tr-TR" sz="2000" dirty="0" smtClean="0">
                <a:solidFill>
                  <a:schemeClr val="tx1"/>
                </a:solidFill>
                <a:latin typeface="Times New Roman" panose="02020603050405020304" pitchFamily="18" charset="0"/>
                <a:cs typeface="Times New Roman" panose="02020603050405020304" pitchFamily="18" charset="0"/>
              </a:rPr>
              <a:t>Şehrimizin </a:t>
            </a:r>
            <a:r>
              <a:rPr lang="tr-TR" sz="2000" dirty="0">
                <a:solidFill>
                  <a:schemeClr val="tx1"/>
                </a:solidFill>
                <a:latin typeface="Times New Roman" panose="02020603050405020304" pitchFamily="18" charset="0"/>
                <a:cs typeface="Times New Roman" panose="02020603050405020304" pitchFamily="18" charset="0"/>
              </a:rPr>
              <a:t>muhtelif Cadde ve Sokaklarında eksik kaldırımların tamamlanarak yaya trafiğinin daha düzenli bir hale </a:t>
            </a:r>
            <a:r>
              <a:rPr lang="tr-TR" sz="2000" dirty="0" smtClean="0">
                <a:solidFill>
                  <a:schemeClr val="tx1"/>
                </a:solidFill>
                <a:latin typeface="Times New Roman" panose="02020603050405020304" pitchFamily="18" charset="0"/>
                <a:cs typeface="Times New Roman" panose="02020603050405020304" pitchFamily="18" charset="0"/>
              </a:rPr>
              <a:t/>
            </a:r>
            <a:br>
              <a:rPr lang="tr-TR" sz="2000" dirty="0" smtClean="0">
                <a:solidFill>
                  <a:schemeClr val="tx1"/>
                </a:solidFill>
                <a:latin typeface="Times New Roman" panose="02020603050405020304" pitchFamily="18" charset="0"/>
                <a:cs typeface="Times New Roman" panose="02020603050405020304" pitchFamily="18" charset="0"/>
              </a:rPr>
            </a:br>
            <a:r>
              <a:rPr lang="tr-TR" sz="2000" dirty="0">
                <a:solidFill>
                  <a:schemeClr val="tx1"/>
                </a:solidFill>
                <a:latin typeface="Times New Roman" panose="02020603050405020304" pitchFamily="18" charset="0"/>
                <a:cs typeface="Times New Roman" panose="02020603050405020304" pitchFamily="18" charset="0"/>
              </a:rPr>
              <a:t> </a:t>
            </a:r>
            <a:r>
              <a:rPr lang="tr-TR" sz="2000" dirty="0" smtClean="0">
                <a:solidFill>
                  <a:schemeClr val="tx1"/>
                </a:solidFill>
                <a:latin typeface="Times New Roman" panose="02020603050405020304" pitchFamily="18" charset="0"/>
                <a:cs typeface="Times New Roman" panose="02020603050405020304" pitchFamily="18" charset="0"/>
              </a:rPr>
              <a:t>        getirilmesi amaçlanmaktadır, Kaldırımlar </a:t>
            </a:r>
            <a:r>
              <a:rPr lang="tr-TR" sz="2000" dirty="0">
                <a:solidFill>
                  <a:schemeClr val="tx1"/>
                </a:solidFill>
                <a:latin typeface="Times New Roman" panose="02020603050405020304" pitchFamily="18" charset="0"/>
                <a:cs typeface="Times New Roman" panose="02020603050405020304" pitchFamily="18" charset="0"/>
              </a:rPr>
              <a:t>15000 Metre² Alana  Yapılarak İşin Tamamlanması </a:t>
            </a:r>
            <a:r>
              <a:rPr lang="tr-TR" sz="2000" dirty="0" smtClean="0">
                <a:solidFill>
                  <a:schemeClr val="tx1"/>
                </a:solidFill>
                <a:latin typeface="Times New Roman" panose="02020603050405020304" pitchFamily="18" charset="0"/>
                <a:cs typeface="Times New Roman" panose="02020603050405020304" pitchFamily="18" charset="0"/>
              </a:rPr>
              <a:t>Amaçlanmaktadır</a:t>
            </a:r>
            <a:r>
              <a:rPr lang="tr-TR" sz="2000" dirty="0">
                <a:solidFill>
                  <a:srgbClr val="7030A0"/>
                </a:solidFill>
                <a:latin typeface="Times New Roman" panose="02020603050405020304" pitchFamily="18" charset="0"/>
                <a:cs typeface="Times New Roman" panose="02020603050405020304" pitchFamily="18" charset="0"/>
              </a:rPr>
              <a:t>.</a:t>
            </a:r>
            <a:r>
              <a:rPr lang="tr-TR" sz="2000" dirty="0" smtClean="0">
                <a:solidFill>
                  <a:srgbClr val="7030A0"/>
                </a:solidFill>
                <a:latin typeface="Times New Roman" panose="02020603050405020304" pitchFamily="18" charset="0"/>
                <a:cs typeface="Times New Roman" panose="02020603050405020304" pitchFamily="18" charset="0"/>
              </a:rPr>
              <a:t> </a:t>
            </a:r>
            <a:r>
              <a:rPr lang="tr-TR" sz="2400" dirty="0">
                <a:solidFill>
                  <a:srgbClr val="7030A0"/>
                </a:solidFill>
                <a:latin typeface="Times New Roman" panose="02020603050405020304" pitchFamily="18" charset="0"/>
                <a:cs typeface="Times New Roman" panose="02020603050405020304" pitchFamily="18" charset="0"/>
              </a:rPr>
              <a:t/>
            </a:r>
            <a:br>
              <a:rPr lang="tr-TR" sz="2400" dirty="0">
                <a:solidFill>
                  <a:srgbClr val="7030A0"/>
                </a:solidFill>
                <a:latin typeface="Times New Roman" panose="02020603050405020304" pitchFamily="18" charset="0"/>
                <a:cs typeface="Times New Roman" panose="02020603050405020304" pitchFamily="18" charset="0"/>
              </a:rPr>
            </a:br>
            <a:r>
              <a:rPr lang="tr-TR" sz="2400" dirty="0">
                <a:solidFill>
                  <a:srgbClr val="FF0000"/>
                </a:solidFill>
              </a:rPr>
              <a:t/>
            </a:r>
            <a:br>
              <a:rPr lang="tr-TR" sz="2400" dirty="0">
                <a:solidFill>
                  <a:srgbClr val="FF0000"/>
                </a:solidFill>
              </a:rPr>
            </a:br>
            <a:endParaRPr lang="tr-TR" sz="2400" dirty="0"/>
          </a:p>
        </p:txBody>
      </p:sp>
      <p:pic>
        <p:nvPicPr>
          <p:cNvPr id="4" name="6 Resim" descr="20160516_141704.jpg"/>
          <p:cNvPicPr preferRelativeResize="0">
            <a:picLocks noGrp="1"/>
          </p:cNvPicPr>
          <p:nvPr>
            <p:ph idx="1"/>
          </p:nvPr>
        </p:nvPicPr>
        <p:blipFill>
          <a:blip r:embed="rId2" cstate="print"/>
          <a:stretch>
            <a:fillRect/>
          </a:stretch>
        </p:blipFill>
        <p:spPr>
          <a:xfrm rot="5400000">
            <a:off x="2267984" y="1701048"/>
            <a:ext cx="4320000" cy="5472608"/>
          </a:xfrm>
          <a:prstGeom prst="rect">
            <a:avLst/>
          </a:prstGeom>
        </p:spPr>
      </p:pic>
    </p:spTree>
    <p:extLst>
      <p:ext uri="{BB962C8B-B14F-4D97-AF65-F5344CB8AC3E}">
        <p14:creationId xmlns:p14="http://schemas.microsoft.com/office/powerpoint/2010/main" val="2647554143"/>
      </p:ext>
    </p:extLst>
  </p:cSld>
  <p:clrMapOvr>
    <a:masterClrMapping/>
  </p:clrMapOvr>
  <p:transition spd="med">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36512" y="337592"/>
            <a:ext cx="9443392" cy="1219200"/>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11-BELEDİYE </a:t>
            </a:r>
            <a:r>
              <a:rPr lang="tr-TR" sz="4400" dirty="0">
                <a:solidFill>
                  <a:schemeClr val="accent2">
                    <a:lumMod val="50000"/>
                  </a:schemeClr>
                </a:solidFill>
                <a:latin typeface="Times New Roman" panose="02020603050405020304" pitchFamily="18" charset="0"/>
                <a:cs typeface="Times New Roman" panose="02020603050405020304" pitchFamily="18" charset="0"/>
              </a:rPr>
              <a:t>HİZMET BİNASI YAPIM İŞİ</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 </a:t>
            </a:r>
            <a:r>
              <a:rPr lang="tr-TR" sz="4400" dirty="0">
                <a:solidFill>
                  <a:schemeClr val="accent2">
                    <a:lumMod val="50000"/>
                  </a:schemeClr>
                </a:solidFill>
                <a:latin typeface="Times New Roman" panose="02020603050405020304" pitchFamily="18" charset="0"/>
                <a:cs typeface="Times New Roman" panose="02020603050405020304" pitchFamily="18" charset="0"/>
              </a:rPr>
              <a:t>MALİYETİ: </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22.519.000.00 TL</a:t>
            </a:r>
            <a:r>
              <a:rPr lang="tr-TR" sz="2400" dirty="0">
                <a:solidFill>
                  <a:srgbClr val="FF0000"/>
                </a:solidFill>
              </a:rPr>
              <a:t/>
            </a:r>
            <a:br>
              <a:rPr lang="tr-TR" sz="2400" dirty="0">
                <a:solidFill>
                  <a:srgbClr val="FF0000"/>
                </a:solidFill>
              </a:rPr>
            </a:br>
            <a:endParaRPr lang="tr-TR" sz="2400" dirty="0"/>
          </a:p>
        </p:txBody>
      </p:sp>
      <p:pic>
        <p:nvPicPr>
          <p:cNvPr id="4" name="Picture 2" descr="C:\Users\fen işleri\Desktop\12991052_488967677963088_6864840016256684182_n.jpg"/>
          <p:cNvPicPr preferRelativeResize="0">
            <a:picLocks noGrp="1" noChangeArrowheads="1"/>
          </p:cNvPicPr>
          <p:nvPr>
            <p:ph idx="1"/>
          </p:nvPr>
        </p:nvPicPr>
        <p:blipFill>
          <a:blip r:embed="rId2"/>
          <a:srcRect/>
          <a:stretch>
            <a:fillRect/>
          </a:stretch>
        </p:blipFill>
        <p:spPr bwMode="auto">
          <a:xfrm>
            <a:off x="1568947" y="2420888"/>
            <a:ext cx="6243413" cy="4320480"/>
          </a:xfrm>
          <a:prstGeom prst="rect">
            <a:avLst/>
          </a:prstGeom>
          <a:noFill/>
        </p:spPr>
      </p:pic>
      <p:sp>
        <p:nvSpPr>
          <p:cNvPr id="2" name="Dikdörtgen 1"/>
          <p:cNvSpPr/>
          <p:nvPr/>
        </p:nvSpPr>
        <p:spPr>
          <a:xfrm>
            <a:off x="107504" y="1004535"/>
            <a:ext cx="9036496" cy="1477328"/>
          </a:xfrm>
          <a:prstGeom prst="rect">
            <a:avLst/>
          </a:prstGeom>
        </p:spPr>
        <p:txBody>
          <a:bodyPr wrap="square">
            <a:spAutoFit/>
          </a:bodyPr>
          <a:lstStyle/>
          <a:p>
            <a:pPr marL="285750" indent="-285750" algn="just">
              <a:buFont typeface="Wingdings" panose="05000000000000000000" pitchFamily="2" charset="2"/>
              <a:buChar char="v"/>
            </a:pPr>
            <a:r>
              <a:rPr lang="tr-TR" dirty="0">
                <a:latin typeface="Times New Roman" panose="02020603050405020304" pitchFamily="18" charset="0"/>
                <a:cs typeface="Times New Roman" panose="02020603050405020304" pitchFamily="18" charset="0"/>
              </a:rPr>
              <a:t>Mevcut Belediye Hizmet Binası 1970’li Yıllarda Yapılmış ve artık vatandaşlarımıza Hizmet veremez hale gelmiştir. Bu nedenle tarım il müdürlüğü ile 7 aralık üniversitesi Ziraat fakültesi arasında bulunana  10 bin m²’lik alan üzerine kapalı ve açık otoparkıyla Yeşil alanlarla donatılmış </a:t>
            </a:r>
            <a:r>
              <a:rPr lang="tr-TR" dirty="0" smtClean="0">
                <a:latin typeface="Times New Roman" panose="02020603050405020304" pitchFamily="18" charset="0"/>
                <a:cs typeface="Times New Roman" panose="02020603050405020304" pitchFamily="18" charset="0"/>
              </a:rPr>
              <a:t>18.024 </a:t>
            </a:r>
            <a:r>
              <a:rPr lang="tr-TR" dirty="0">
                <a:latin typeface="Times New Roman" panose="02020603050405020304" pitchFamily="18" charset="0"/>
                <a:cs typeface="Times New Roman" panose="02020603050405020304" pitchFamily="18" charset="0"/>
              </a:rPr>
              <a:t>m² kapalı  alanı olan yeni bir belediye hizmet binası yapılacaktır</a:t>
            </a:r>
            <a:r>
              <a:rPr lang="tr-TR"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tr-TR" dirty="0" smtClean="0">
                <a:latin typeface="Times New Roman" panose="02020603050405020304" pitchFamily="18" charset="0"/>
                <a:cs typeface="Times New Roman" panose="02020603050405020304" pitchFamily="18" charset="0"/>
              </a:rPr>
              <a:t>Binamız  2 kat bodrum+zemin+3 kat şeklinde inşa edilecektir.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3171623"/>
      </p:ext>
    </p:extLst>
  </p:cSld>
  <p:clrMapOvr>
    <a:masterClrMapping/>
  </p:clrMapOvr>
  <p:transition spd="med">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809328"/>
            <a:ext cx="6862288" cy="4572000"/>
          </a:xfrm>
        </p:spPr>
      </p:pic>
      <p:sp>
        <p:nvSpPr>
          <p:cNvPr id="3" name="Başlık 2"/>
          <p:cNvSpPr>
            <a:spLocks noGrp="1"/>
          </p:cNvSpPr>
          <p:nvPr>
            <p:ph type="title"/>
          </p:nvPr>
        </p:nvSpPr>
        <p:spPr>
          <a:xfrm>
            <a:off x="467544" y="553616"/>
            <a:ext cx="8229600" cy="121920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12-KARATAŞ UZAY ÇATILI SEMT                                                       PAZARI YAPIM İŞİ</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MALİYET:375.000.00 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2296586"/>
      </p:ext>
    </p:extLst>
  </p:cSld>
  <p:clrMapOvr>
    <a:masterClrMapping/>
  </p:clrMapOvr>
  <p:transition spd="med">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524000"/>
            <a:ext cx="6096000" cy="4572000"/>
          </a:xfrm>
        </p:spPr>
      </p:pic>
      <p:sp>
        <p:nvSpPr>
          <p:cNvPr id="4" name="Başlık 2"/>
          <p:cNvSpPr>
            <a:spLocks noGrp="1"/>
          </p:cNvSpPr>
          <p:nvPr>
            <p:ph type="title"/>
          </p:nvPr>
        </p:nvSpPr>
        <p:spPr>
          <a:xfrm>
            <a:off x="179512" y="620688"/>
            <a:ext cx="8676456" cy="121920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13-AKPINAR MESİRE ALAN YAPIM İŞİ</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MALİYET:1.990.000,00 TL</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089814"/>
      </p:ext>
    </p:extLst>
  </p:cSld>
  <p:clrMapOvr>
    <a:masterClrMapping/>
  </p:clrMapOvr>
  <p:transition spd="med">
    <p:wheel spokes="3"/>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772816"/>
            <a:ext cx="9144000" cy="4572000"/>
          </a:xfrm>
        </p:spPr>
        <p:txBody>
          <a:bodyPr/>
          <a:lstStyle/>
          <a:p>
            <a:r>
              <a:rPr lang="tr-TR" dirty="0" smtClean="0">
                <a:latin typeface="Times New Roman" panose="02020603050405020304" pitchFamily="18" charset="0"/>
                <a:cs typeface="Times New Roman" panose="02020603050405020304" pitchFamily="18" charset="0"/>
              </a:rPr>
              <a:t>Şehrin Muhtelif Yerlerine 11 Adet Park Yapım İşini Kapsar.</a:t>
            </a:r>
          </a:p>
          <a:p>
            <a:endParaRPr lang="tr-TR" dirty="0">
              <a:latin typeface="Times New Roman" panose="02020603050405020304" pitchFamily="18" charset="0"/>
              <a:cs typeface="Times New Roman" panose="02020603050405020304" pitchFamily="18" charset="0"/>
            </a:endParaRPr>
          </a:p>
        </p:txBody>
      </p:sp>
      <p:sp>
        <p:nvSpPr>
          <p:cNvPr id="4" name="Başlık 2"/>
          <p:cNvSpPr>
            <a:spLocks noGrp="1"/>
          </p:cNvSpPr>
          <p:nvPr>
            <p:ph type="title"/>
          </p:nvPr>
        </p:nvSpPr>
        <p:spPr>
          <a:xfrm>
            <a:off x="215008" y="692696"/>
            <a:ext cx="8928992" cy="121920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14-MUHTELİF BÖLGELERE PARK YAPIM İŞİ</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MALİYET:1.124.982,00 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1027" name="Picture 3" descr="C:\Users\ASUS\Desktop\IMG_20161004_144230.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276872"/>
            <a:ext cx="720080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01393"/>
      </p:ext>
    </p:extLst>
  </p:cSld>
  <p:clrMapOvr>
    <a:masterClrMapping/>
  </p:clrMapOvr>
  <p:transition spd="med">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772816"/>
            <a:ext cx="9144000" cy="4572000"/>
          </a:xfrm>
        </p:spPr>
        <p:txBody>
          <a:bodyPr/>
          <a:lstStyle/>
          <a:p>
            <a:r>
              <a:rPr lang="tr-TR" dirty="0" smtClean="0">
                <a:latin typeface="Times New Roman" panose="02020603050405020304" pitchFamily="18" charset="0"/>
                <a:cs typeface="Times New Roman" panose="02020603050405020304" pitchFamily="18" charset="0"/>
              </a:rPr>
              <a:t>Atık su artıma tesisi yapım işinin 2. etabıdır.</a:t>
            </a:r>
          </a:p>
          <a:p>
            <a:r>
              <a:rPr lang="tr-TR" dirty="0"/>
              <a:t>Atık Su Arıtma Tesisinin 2042 yılı nüfus projeksiyonuna göre kapasitesinin </a:t>
            </a:r>
            <a:r>
              <a:rPr lang="tr-TR" dirty="0" smtClean="0"/>
              <a:t>artırılacaktır. </a:t>
            </a:r>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
        <p:nvSpPr>
          <p:cNvPr id="4" name="Başlık 2"/>
          <p:cNvSpPr>
            <a:spLocks noGrp="1"/>
          </p:cNvSpPr>
          <p:nvPr>
            <p:ph type="title"/>
          </p:nvPr>
        </p:nvSpPr>
        <p:spPr>
          <a:xfrm>
            <a:off x="215008" y="692696"/>
            <a:ext cx="8928992" cy="121920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15-Kilis </a:t>
            </a:r>
            <a:r>
              <a:rPr lang="tr-TR" sz="4000" dirty="0">
                <a:solidFill>
                  <a:schemeClr val="accent2">
                    <a:lumMod val="50000"/>
                  </a:schemeClr>
                </a:solidFill>
                <a:latin typeface="Times New Roman" panose="02020603050405020304" pitchFamily="18" charset="0"/>
                <a:cs typeface="Times New Roman" panose="02020603050405020304" pitchFamily="18" charset="0"/>
              </a:rPr>
              <a:t>Merkez </a:t>
            </a:r>
            <a:r>
              <a:rPr lang="tr-TR" sz="4000" dirty="0" err="1">
                <a:solidFill>
                  <a:schemeClr val="accent2">
                    <a:lumMod val="50000"/>
                  </a:schemeClr>
                </a:solidFill>
                <a:latin typeface="Times New Roman" panose="02020603050405020304" pitchFamily="18" charset="0"/>
                <a:cs typeface="Times New Roman" panose="02020603050405020304" pitchFamily="18" charset="0"/>
              </a:rPr>
              <a:t>Atıksu</a:t>
            </a:r>
            <a:r>
              <a:rPr lang="tr-TR" sz="4000" dirty="0">
                <a:solidFill>
                  <a:schemeClr val="accent2">
                    <a:lumMod val="50000"/>
                  </a:schemeClr>
                </a:solidFill>
                <a:latin typeface="Times New Roman" panose="02020603050405020304" pitchFamily="18" charset="0"/>
                <a:cs typeface="Times New Roman" panose="02020603050405020304" pitchFamily="18" charset="0"/>
              </a:rPr>
              <a:t> Arıtma Tesisi II. Kademe Yapım İşi</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MALİYET:8.500.354,98TL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5 Resim" descr="25112014174107.jpg"/>
          <p:cNvPicPr>
            <a:picLocks noChangeAspect="1"/>
          </p:cNvPicPr>
          <p:nvPr/>
        </p:nvPicPr>
        <p:blipFill>
          <a:blip r:embed="rId2"/>
          <a:stretch>
            <a:fillRect/>
          </a:stretch>
        </p:blipFill>
        <p:spPr>
          <a:xfrm>
            <a:off x="240897" y="3312341"/>
            <a:ext cx="3952876" cy="2633604"/>
          </a:xfrm>
          <a:prstGeom prst="rect">
            <a:avLst/>
          </a:prstGeom>
        </p:spPr>
      </p:pic>
      <p:pic>
        <p:nvPicPr>
          <p:cNvPr id="6" name="9 Resim" descr="fft261_mf6013426.Jpeg"/>
          <p:cNvPicPr>
            <a:picLocks noChangeAspect="1"/>
          </p:cNvPicPr>
          <p:nvPr/>
        </p:nvPicPr>
        <p:blipFill>
          <a:blip r:embed="rId3"/>
          <a:stretch>
            <a:fillRect/>
          </a:stretch>
        </p:blipFill>
        <p:spPr>
          <a:xfrm>
            <a:off x="4427984" y="3326579"/>
            <a:ext cx="4429156" cy="2643206"/>
          </a:xfrm>
          <a:prstGeom prst="rect">
            <a:avLst/>
          </a:prstGeom>
        </p:spPr>
      </p:pic>
    </p:spTree>
    <p:extLst>
      <p:ext uri="{BB962C8B-B14F-4D97-AF65-F5344CB8AC3E}">
        <p14:creationId xmlns:p14="http://schemas.microsoft.com/office/powerpoint/2010/main" val="2130352778"/>
      </p:ext>
    </p:extLst>
  </p:cSld>
  <p:clrMapOvr>
    <a:masterClrMapping/>
  </p:clrMapOvr>
  <p:transition spd="med">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340768"/>
            <a:ext cx="9144000" cy="5004048"/>
          </a:xfrm>
        </p:spPr>
        <p:txBody>
          <a:bodyPr/>
          <a:lstStyle/>
          <a:p>
            <a:r>
              <a:rPr lang="tr-TR" dirty="0"/>
              <a:t>İlimizde ikamet eden </a:t>
            </a:r>
            <a:r>
              <a:rPr lang="tr-TR" dirty="0" smtClean="0"/>
              <a:t>maddi </a:t>
            </a:r>
            <a:r>
              <a:rPr lang="tr-TR" dirty="0"/>
              <a:t>imkanları yetersiz olan </a:t>
            </a:r>
            <a:r>
              <a:rPr lang="tr-TR" dirty="0" err="1"/>
              <a:t>vatandaşalarımızı</a:t>
            </a:r>
            <a:r>
              <a:rPr lang="tr-TR" dirty="0"/>
              <a:t> ilimizden başlayarak Halfeti ve </a:t>
            </a:r>
            <a:r>
              <a:rPr lang="tr-TR" dirty="0" err="1"/>
              <a:t>Şanlıurfayı</a:t>
            </a:r>
            <a:r>
              <a:rPr lang="tr-TR" dirty="0"/>
              <a:t> kapsayacak şekilde gezi faaliyeti icra </a:t>
            </a:r>
            <a:r>
              <a:rPr lang="tr-TR" dirty="0" smtClean="0"/>
              <a:t>edilmiştir.</a:t>
            </a:r>
            <a:endParaRPr lang="tr-TR" dirty="0"/>
          </a:p>
          <a:p>
            <a:endParaRPr lang="tr-TR" dirty="0">
              <a:latin typeface="Times New Roman" panose="02020603050405020304" pitchFamily="18" charset="0"/>
              <a:cs typeface="Times New Roman" panose="02020603050405020304" pitchFamily="18" charset="0"/>
            </a:endParaRPr>
          </a:p>
        </p:txBody>
      </p:sp>
      <p:sp>
        <p:nvSpPr>
          <p:cNvPr id="4" name="Başlık 2"/>
          <p:cNvSpPr>
            <a:spLocks noGrp="1"/>
          </p:cNvSpPr>
          <p:nvPr>
            <p:ph type="title"/>
          </p:nvPr>
        </p:nvSpPr>
        <p:spPr>
          <a:xfrm>
            <a:off x="200008" y="332656"/>
            <a:ext cx="8928992" cy="1080120"/>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16-Kilis-Halfeti-Şanlıurfa </a:t>
            </a:r>
            <a:r>
              <a:rPr lang="tr-TR" sz="4000" dirty="0">
                <a:solidFill>
                  <a:schemeClr val="accent2">
                    <a:lumMod val="50000"/>
                  </a:schemeClr>
                </a:solidFill>
                <a:latin typeface="Times New Roman" panose="02020603050405020304" pitchFamily="18" charset="0"/>
                <a:cs typeface="Times New Roman" panose="02020603050405020304" pitchFamily="18" charset="0"/>
              </a:rPr>
              <a:t>Gezisi</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MALİYET:618.000,00 </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3 Resim" descr="22281870_722643191262201_6492796888842296054_n.jpg"/>
          <p:cNvPicPr>
            <a:picLocks noChangeAspect="1"/>
          </p:cNvPicPr>
          <p:nvPr/>
        </p:nvPicPr>
        <p:blipFill>
          <a:blip r:embed="rId2"/>
          <a:stretch>
            <a:fillRect/>
          </a:stretch>
        </p:blipFill>
        <p:spPr>
          <a:xfrm>
            <a:off x="467544" y="2708920"/>
            <a:ext cx="4104456" cy="3078343"/>
          </a:xfrm>
          <a:prstGeom prst="rect">
            <a:avLst/>
          </a:prstGeom>
        </p:spPr>
      </p:pic>
      <p:pic>
        <p:nvPicPr>
          <p:cNvPr id="6" name="5 Resim" descr="22308714_722643217928865_3194223847687234356_n.jpg"/>
          <p:cNvPicPr>
            <a:picLocks noChangeAspect="1"/>
          </p:cNvPicPr>
          <p:nvPr/>
        </p:nvPicPr>
        <p:blipFill>
          <a:blip r:embed="rId3"/>
          <a:stretch>
            <a:fillRect/>
          </a:stretch>
        </p:blipFill>
        <p:spPr>
          <a:xfrm>
            <a:off x="4762823" y="2711344"/>
            <a:ext cx="4068151" cy="3051114"/>
          </a:xfrm>
          <a:prstGeom prst="rect">
            <a:avLst/>
          </a:prstGeom>
        </p:spPr>
      </p:pic>
    </p:spTree>
    <p:extLst>
      <p:ext uri="{BB962C8B-B14F-4D97-AF65-F5344CB8AC3E}">
        <p14:creationId xmlns:p14="http://schemas.microsoft.com/office/powerpoint/2010/main" val="2130352778"/>
      </p:ext>
    </p:extLst>
  </p:cSld>
  <p:clrMapOvr>
    <a:masterClrMapping/>
  </p:clrMapOvr>
  <p:transition spd="med">
    <p:wheel spokes="3"/>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772816"/>
            <a:ext cx="9144000" cy="4572000"/>
          </a:xfrm>
        </p:spPr>
        <p:txBody>
          <a:bodyPr/>
          <a:lstStyle/>
          <a:p>
            <a:r>
              <a:rPr lang="tr-TR" dirty="0"/>
              <a:t>İlimizde ikamet eden ve ilgili birimimizde kayıtlı olan yoksul ailelerimizin gıda </a:t>
            </a:r>
            <a:r>
              <a:rPr lang="tr-TR" dirty="0" smtClean="0"/>
              <a:t>ihtiyaçlarını gidermek.</a:t>
            </a:r>
            <a:endParaRPr lang="tr-TR" dirty="0"/>
          </a:p>
        </p:txBody>
      </p:sp>
      <p:sp>
        <p:nvSpPr>
          <p:cNvPr id="4" name="Başlık 2"/>
          <p:cNvSpPr>
            <a:spLocks noGrp="1"/>
          </p:cNvSpPr>
          <p:nvPr>
            <p:ph type="title"/>
          </p:nvPr>
        </p:nvSpPr>
        <p:spPr>
          <a:xfrm>
            <a:off x="215008" y="404664"/>
            <a:ext cx="8928992" cy="1152128"/>
          </a:xfrm>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GIDA DAĞITIMI</a:t>
            </a:r>
            <a:r>
              <a:rPr lang="tr-TR" sz="4000" dirty="0">
                <a:solidFill>
                  <a:schemeClr val="accent2">
                    <a:lumMod val="50000"/>
                  </a:schemeClr>
                </a:solidFill>
                <a:latin typeface="Times New Roman" panose="02020603050405020304" pitchFamily="18" charset="0"/>
                <a:cs typeface="Times New Roman" panose="02020603050405020304" pitchFamily="18" charset="0"/>
              </a:rPr>
              <a:t/>
            </a:r>
            <a:br>
              <a:rPr lang="tr-TR" sz="4000" dirty="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MALİYET:715.000,00 </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6 Resim" descr="indir.jpg"/>
          <p:cNvPicPr>
            <a:picLocks noChangeAspect="1"/>
          </p:cNvPicPr>
          <p:nvPr/>
        </p:nvPicPr>
        <p:blipFill>
          <a:blip r:embed="rId2"/>
          <a:stretch>
            <a:fillRect/>
          </a:stretch>
        </p:blipFill>
        <p:spPr>
          <a:xfrm>
            <a:off x="285720" y="2780928"/>
            <a:ext cx="4079383" cy="2714644"/>
          </a:xfrm>
          <a:prstGeom prst="rect">
            <a:avLst/>
          </a:prstGeom>
        </p:spPr>
      </p:pic>
    </p:spTree>
    <p:extLst>
      <p:ext uri="{BB962C8B-B14F-4D97-AF65-F5344CB8AC3E}">
        <p14:creationId xmlns:p14="http://schemas.microsoft.com/office/powerpoint/2010/main" val="2130352778"/>
      </p:ext>
    </p:extLst>
  </p:cSld>
  <p:clrMapOvr>
    <a:masterClrMapping/>
  </p:clrMapOvr>
  <p:transition spd="med">
    <p:wheel spokes="3"/>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1772816"/>
            <a:ext cx="9144000" cy="4572000"/>
          </a:xfrm>
        </p:spPr>
        <p:txBody>
          <a:bodyPr/>
          <a:lstStyle/>
          <a:p>
            <a:r>
              <a:rPr lang="tr-TR" dirty="0" smtClean="0">
                <a:latin typeface="Times New Roman" panose="02020603050405020304" pitchFamily="18" charset="0"/>
                <a:cs typeface="Times New Roman" panose="02020603050405020304" pitchFamily="18" charset="0"/>
              </a:rPr>
              <a:t>Göçmenlere yönelik ihtiyaç malzemelerinin dağıtılmasını kapsar.</a:t>
            </a:r>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
        <p:nvSpPr>
          <p:cNvPr id="4" name="Başlık 2"/>
          <p:cNvSpPr>
            <a:spLocks noGrp="1"/>
          </p:cNvSpPr>
          <p:nvPr>
            <p:ph type="title"/>
          </p:nvPr>
        </p:nvSpPr>
        <p:spPr>
          <a:xfrm>
            <a:off x="215008" y="692696"/>
            <a:ext cx="8928992" cy="1219200"/>
          </a:xfrm>
        </p:spPr>
        <p:txBody>
          <a:bodyPr>
            <a:noAutofit/>
          </a:bodyPr>
          <a:lstStyle/>
          <a:p>
            <a:pPr algn="ctr"/>
            <a:r>
              <a:rPr lang="tr-TR" sz="3600" dirty="0" smtClean="0">
                <a:solidFill>
                  <a:schemeClr val="accent2">
                    <a:lumMod val="50000"/>
                  </a:schemeClr>
                </a:solidFill>
                <a:latin typeface="Times New Roman" panose="02020603050405020304" pitchFamily="18" charset="0"/>
                <a:cs typeface="Times New Roman" panose="02020603050405020304" pitchFamily="18" charset="0"/>
              </a:rPr>
              <a:t>18- SURİYELİ GÖÇMENLERİN TEMEL İHTİYAÇ MADDELERİNİN KARŞILANMASI</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40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MALİYET:250.291,00 </a:t>
            </a: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TL</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7 Resim" descr="indir (1).jpg"/>
          <p:cNvPicPr>
            <a:picLocks noChangeAspect="1"/>
          </p:cNvPicPr>
          <p:nvPr/>
        </p:nvPicPr>
        <p:blipFill>
          <a:blip r:embed="rId2"/>
          <a:stretch>
            <a:fillRect/>
          </a:stretch>
        </p:blipFill>
        <p:spPr>
          <a:xfrm>
            <a:off x="1727917" y="2636912"/>
            <a:ext cx="5472608" cy="3335070"/>
          </a:xfrm>
          <a:prstGeom prst="rect">
            <a:avLst/>
          </a:prstGeom>
        </p:spPr>
      </p:pic>
    </p:spTree>
    <p:extLst>
      <p:ext uri="{BB962C8B-B14F-4D97-AF65-F5344CB8AC3E}">
        <p14:creationId xmlns:p14="http://schemas.microsoft.com/office/powerpoint/2010/main" val="2130352778"/>
      </p:ext>
    </p:extLst>
  </p:cSld>
  <p:clrMapOvr>
    <a:masterClrMapping/>
  </p:clrMapOvr>
  <p:transition spd="med">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57200" y="152400"/>
            <a:ext cx="8229600" cy="1332384"/>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ASFALT KAPLAMA VE YOL YAPIM İŞLERİ</a:t>
            </a:r>
            <a:endParaRPr lang="tr-TR"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2084" y="1628800"/>
            <a:ext cx="4321534" cy="3168352"/>
          </a:xfrm>
        </p:spPr>
      </p:pic>
      <p:pic>
        <p:nvPicPr>
          <p:cNvPr id="4" name="İçerik Yer Tutucusu 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644008" y="2276872"/>
            <a:ext cx="4392488" cy="3439165"/>
          </a:xfrm>
          <a:prstGeom prst="rect">
            <a:avLst/>
          </a:prstGeom>
        </p:spPr>
      </p:pic>
    </p:spTree>
  </p:cSld>
  <p:clrMapOvr>
    <a:masterClrMapping/>
  </p:clrMapOvr>
  <p:transition spd="med">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67544" y="404664"/>
            <a:ext cx="8352928" cy="1080120"/>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ASFALT KAPLAMA VE YOL YAPIM İŞLERİ</a:t>
            </a:r>
            <a:endParaRPr lang="tr-TR"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6" name="3 İçerik Yer Tutucusu" descr="IMGP1115.JPG"/>
          <p:cNvPicPr>
            <a:picLocks noGrp="1" noChangeAspect="1"/>
          </p:cNvPicPr>
          <p:nvPr>
            <p:ph idx="1"/>
          </p:nvPr>
        </p:nvPicPr>
        <p:blipFill>
          <a:blip r:embed="rId2" cstate="print"/>
          <a:stretch>
            <a:fillRect/>
          </a:stretch>
        </p:blipFill>
        <p:spPr>
          <a:xfrm>
            <a:off x="107504" y="1556792"/>
            <a:ext cx="4163252" cy="3084766"/>
          </a:xfrm>
        </p:spPr>
      </p:pic>
      <p:pic>
        <p:nvPicPr>
          <p:cNvPr id="4" name="3 İçerik Yer Tutucusu" descr="IMGP1114.JPG"/>
          <p:cNvPicPr>
            <a:picLocks noChangeAspect="1"/>
          </p:cNvPicPr>
          <p:nvPr/>
        </p:nvPicPr>
        <p:blipFill>
          <a:blip r:embed="rId3" cstate="print"/>
          <a:stretch>
            <a:fillRect/>
          </a:stretch>
        </p:blipFill>
        <p:spPr>
          <a:xfrm>
            <a:off x="4427984" y="2204864"/>
            <a:ext cx="4516107" cy="3387080"/>
          </a:xfrm>
          <a:prstGeom prst="rect">
            <a:avLst/>
          </a:prstGeom>
        </p:spPr>
      </p:pic>
    </p:spTree>
  </p:cSld>
  <p:clrMapOvr>
    <a:masterClrMapping/>
  </p:clrMapOvr>
  <p:transition spd="med">
    <p:spli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P1137.JPG"/>
          <p:cNvPicPr>
            <a:picLocks noGrp="1" noChangeAspect="1"/>
          </p:cNvPicPr>
          <p:nvPr>
            <p:ph idx="1"/>
          </p:nvPr>
        </p:nvPicPr>
        <p:blipFill>
          <a:blip r:embed="rId2" cstate="print"/>
          <a:stretch>
            <a:fillRect/>
          </a:stretch>
        </p:blipFill>
        <p:spPr>
          <a:xfrm>
            <a:off x="1691680" y="2169368"/>
            <a:ext cx="6096000" cy="4572000"/>
          </a:xfrm>
        </p:spPr>
      </p:pic>
      <p:sp>
        <p:nvSpPr>
          <p:cNvPr id="3" name="2 Başlık"/>
          <p:cNvSpPr>
            <a:spLocks noGrp="1"/>
          </p:cNvSpPr>
          <p:nvPr>
            <p:ph type="title"/>
          </p:nvPr>
        </p:nvSpPr>
        <p:spPr>
          <a:xfrm>
            <a:off x="539552" y="512440"/>
            <a:ext cx="8229600" cy="1404392"/>
          </a:xfrm>
        </p:spPr>
        <p:txBody>
          <a:bodyPr>
            <a:normAutofit fontScale="90000"/>
          </a:bodyPr>
          <a:lstStyle/>
          <a:p>
            <a:pPr algn="ctr"/>
            <a:r>
              <a:rPr lang="tr-TR" sz="3100" dirty="0" smtClean="0">
                <a:solidFill>
                  <a:schemeClr val="accent2">
                    <a:lumMod val="50000"/>
                  </a:schemeClr>
                </a:solidFill>
                <a:latin typeface="Times New Roman" panose="02020603050405020304" pitchFamily="18" charset="0"/>
                <a:cs typeface="Times New Roman" panose="02020603050405020304" pitchFamily="18" charset="0"/>
              </a:rPr>
              <a:t>2-KAVŞAK </a:t>
            </a:r>
            <a:r>
              <a:rPr lang="tr-TR" sz="3100" dirty="0">
                <a:solidFill>
                  <a:schemeClr val="accent2">
                    <a:lumMod val="50000"/>
                  </a:schemeClr>
                </a:solidFill>
                <a:latin typeface="Times New Roman" panose="02020603050405020304" pitchFamily="18" charset="0"/>
                <a:cs typeface="Times New Roman" panose="02020603050405020304" pitchFamily="18" charset="0"/>
              </a:rPr>
              <a:t>YAPIMI VE SİNYALİZASYON SİSTEMİ KURULMASI YAPIM İŞİ</a:t>
            </a:r>
            <a:br>
              <a:rPr lang="tr-TR" sz="3100" dirty="0">
                <a:solidFill>
                  <a:schemeClr val="accent2">
                    <a:lumMod val="50000"/>
                  </a:schemeClr>
                </a:solidFill>
                <a:latin typeface="Times New Roman" panose="02020603050405020304" pitchFamily="18" charset="0"/>
                <a:cs typeface="Times New Roman" panose="02020603050405020304" pitchFamily="18" charset="0"/>
              </a:rPr>
            </a:br>
            <a:r>
              <a:rPr lang="tr-TR" sz="3100" dirty="0" smtClean="0">
                <a:solidFill>
                  <a:schemeClr val="accent2">
                    <a:lumMod val="50000"/>
                  </a:schemeClr>
                </a:solidFill>
                <a:latin typeface="Times New Roman" panose="02020603050405020304" pitchFamily="18" charset="0"/>
                <a:cs typeface="Times New Roman" panose="02020603050405020304" pitchFamily="18" charset="0"/>
              </a:rPr>
              <a:t>MALİYETİ</a:t>
            </a:r>
            <a:r>
              <a:rPr lang="tr-TR" sz="3100" dirty="0">
                <a:solidFill>
                  <a:schemeClr val="accent2">
                    <a:lumMod val="50000"/>
                  </a:schemeClr>
                </a:solidFill>
                <a:latin typeface="Times New Roman" panose="02020603050405020304" pitchFamily="18" charset="0"/>
                <a:cs typeface="Times New Roman" panose="02020603050405020304" pitchFamily="18" charset="0"/>
              </a:rPr>
              <a:t>: 1.888.000.00 TL</a:t>
            </a:r>
            <a:r>
              <a:rPr lang="tr-TR" sz="4400" dirty="0">
                <a:solidFill>
                  <a:srgbClr val="FF0000"/>
                </a:solidFill>
              </a:rPr>
              <a:t/>
            </a:r>
            <a:br>
              <a:rPr lang="tr-TR" sz="4400" dirty="0">
                <a:solidFill>
                  <a:srgbClr val="FF0000"/>
                </a:solidFill>
              </a:rPr>
            </a:br>
            <a:r>
              <a:rPr lang="tr-TR" sz="4400" dirty="0" smtClean="0">
                <a:solidFill>
                  <a:srgbClr val="0070C0"/>
                </a:solidFill>
                <a:latin typeface="Arial Black" pitchFamily="34" charset="0"/>
              </a:rPr>
              <a:t> </a:t>
            </a:r>
            <a:endParaRPr lang="tr-TR" dirty="0">
              <a:solidFill>
                <a:schemeClr val="accent4">
                  <a:lumMod val="75000"/>
                </a:schemeClr>
              </a:solidFill>
            </a:endParaRPr>
          </a:p>
        </p:txBody>
      </p:sp>
      <p:sp>
        <p:nvSpPr>
          <p:cNvPr id="2" name="Dikdörtgen 1"/>
          <p:cNvSpPr/>
          <p:nvPr/>
        </p:nvSpPr>
        <p:spPr>
          <a:xfrm>
            <a:off x="107504" y="1196752"/>
            <a:ext cx="8928992" cy="923330"/>
          </a:xfrm>
          <a:prstGeom prst="rect">
            <a:avLst/>
          </a:prstGeom>
        </p:spPr>
        <p:txBody>
          <a:bodyPr wrap="square">
            <a:spAutoFit/>
          </a:bodyPr>
          <a:lstStyle/>
          <a:p>
            <a:pPr algn="just"/>
            <a:r>
              <a:rPr lang="tr-TR" dirty="0">
                <a:latin typeface="Times New Roman" panose="02020603050405020304" pitchFamily="18" charset="0"/>
                <a:cs typeface="Times New Roman" panose="02020603050405020304" pitchFamily="18" charset="0"/>
              </a:rPr>
              <a:t>Kent İçi Ulaşımın Rahatlatılması ve Kavşaklardaki Trafik Kazlarının Önlenmesi İçin Kavşaktaki Araç Yoğunluğuna Göre Kendini Programlayabilen Sinyalizasyon Sistemi </a:t>
            </a:r>
            <a:r>
              <a:rPr lang="tr-TR" dirty="0" smtClean="0">
                <a:latin typeface="Times New Roman" panose="02020603050405020304" pitchFamily="18" charset="0"/>
                <a:cs typeface="Times New Roman" panose="02020603050405020304" pitchFamily="18" charset="0"/>
              </a:rPr>
              <a:t>ile Kavşaklarımız Adaptif  </a:t>
            </a:r>
            <a:r>
              <a:rPr lang="tr-TR" dirty="0">
                <a:latin typeface="Times New Roman" panose="02020603050405020304" pitchFamily="18" charset="0"/>
                <a:cs typeface="Times New Roman" panose="02020603050405020304" pitchFamily="18" charset="0"/>
              </a:rPr>
              <a:t>Hale </a:t>
            </a:r>
            <a:r>
              <a:rPr lang="tr-TR" dirty="0" smtClean="0">
                <a:latin typeface="Times New Roman" panose="02020603050405020304" pitchFamily="18" charset="0"/>
                <a:cs typeface="Times New Roman" panose="02020603050405020304" pitchFamily="18" charset="0"/>
              </a:rPr>
              <a:t>Gelecektir.</a:t>
            </a:r>
            <a:endParaRPr lang="tr-TR" dirty="0">
              <a:latin typeface="Times New Roman" panose="02020603050405020304" pitchFamily="18" charset="0"/>
              <a:cs typeface="Times New Roman" panose="02020603050405020304" pitchFamily="18" charset="0"/>
            </a:endParaRPr>
          </a:p>
        </p:txBody>
      </p:sp>
    </p:spTree>
  </p:cSld>
  <p:clrMapOvr>
    <a:masterClrMapping/>
  </p:clrMapOvr>
  <p:transition spd="med">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P1133.JPG"/>
          <p:cNvPicPr>
            <a:picLocks noGrp="1" noChangeAspect="1"/>
          </p:cNvPicPr>
          <p:nvPr>
            <p:ph idx="1"/>
          </p:nvPr>
        </p:nvPicPr>
        <p:blipFill>
          <a:blip r:embed="rId2" cstate="print"/>
          <a:stretch>
            <a:fillRect/>
          </a:stretch>
        </p:blipFill>
        <p:spPr>
          <a:xfrm>
            <a:off x="179512" y="1556792"/>
            <a:ext cx="4320480" cy="3240360"/>
          </a:xfrm>
        </p:spPr>
      </p:pic>
      <p:sp>
        <p:nvSpPr>
          <p:cNvPr id="3" name="2 Başlık"/>
          <p:cNvSpPr>
            <a:spLocks noGrp="1"/>
          </p:cNvSpPr>
          <p:nvPr>
            <p:ph type="title"/>
          </p:nvPr>
        </p:nvSpPr>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SİNYALİZASYON VE AKILLI KAVŞAK ÇALIŞMALARI</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3 İçerik Yer Tutucusu" descr="IMGP1130.JPG"/>
          <p:cNvPicPr>
            <a:picLocks noChangeAspect="1"/>
          </p:cNvPicPr>
          <p:nvPr/>
        </p:nvPicPr>
        <p:blipFill>
          <a:blip r:embed="rId3" cstate="print"/>
          <a:stretch>
            <a:fillRect/>
          </a:stretch>
        </p:blipFill>
        <p:spPr>
          <a:xfrm>
            <a:off x="4588593" y="2492896"/>
            <a:ext cx="4416491" cy="3312368"/>
          </a:xfrm>
          <a:prstGeom prst="rect">
            <a:avLst/>
          </a:prstGeom>
        </p:spPr>
      </p:pic>
    </p:spTree>
  </p:cSld>
  <p:clrMapOvr>
    <a:masterClrMapping/>
  </p:clrMapOvr>
  <p:transition spd="med">
    <p:spli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P1138.JPG"/>
          <p:cNvPicPr>
            <a:picLocks noGrp="1" noChangeAspect="1"/>
          </p:cNvPicPr>
          <p:nvPr>
            <p:ph idx="1"/>
          </p:nvPr>
        </p:nvPicPr>
        <p:blipFill>
          <a:blip r:embed="rId2" cstate="print"/>
          <a:stretch>
            <a:fillRect/>
          </a:stretch>
        </p:blipFill>
        <p:spPr>
          <a:xfrm>
            <a:off x="251520" y="1700808"/>
            <a:ext cx="4248472" cy="3186354"/>
          </a:xfrm>
        </p:spPr>
      </p:pic>
      <p:sp>
        <p:nvSpPr>
          <p:cNvPr id="3" name="2 Başlık"/>
          <p:cNvSpPr>
            <a:spLocks noGrp="1"/>
          </p:cNvSpPr>
          <p:nvPr>
            <p:ph type="title"/>
          </p:nvPr>
        </p:nvSpPr>
        <p:spPr/>
        <p:txBody>
          <a:bodyPr>
            <a:noAutofit/>
          </a:bodyPr>
          <a:lstStyle/>
          <a:p>
            <a:pPr algn="ctr"/>
            <a:r>
              <a:rPr lang="tr-TR" sz="4000" dirty="0" smtClean="0">
                <a:solidFill>
                  <a:schemeClr val="accent2">
                    <a:lumMod val="50000"/>
                  </a:schemeClr>
                </a:solidFill>
                <a:latin typeface="Times New Roman" panose="02020603050405020304" pitchFamily="18" charset="0"/>
                <a:cs typeface="Times New Roman" panose="02020603050405020304" pitchFamily="18" charset="0"/>
              </a:rPr>
              <a:t>SİNYALİZASYON VE AKILLI KAVŞAK ÇALIŞMALARI</a:t>
            </a:r>
            <a:endParaRPr lang="tr-TR" sz="40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3 İçerik Yer Tutucusu" descr="IMGP1143.JPG"/>
          <p:cNvPicPr>
            <a:picLocks noChangeAspect="1"/>
          </p:cNvPicPr>
          <p:nvPr/>
        </p:nvPicPr>
        <p:blipFill>
          <a:blip r:embed="rId3" cstate="print"/>
          <a:stretch>
            <a:fillRect/>
          </a:stretch>
        </p:blipFill>
        <p:spPr>
          <a:xfrm>
            <a:off x="4635052" y="2276872"/>
            <a:ext cx="4305756" cy="3229317"/>
          </a:xfrm>
          <a:prstGeom prst="rect">
            <a:avLst/>
          </a:prstGeom>
        </p:spPr>
      </p:pic>
    </p:spTree>
  </p:cSld>
  <p:clrMapOvr>
    <a:masterClrMapping/>
  </p:clrMapOvr>
  <p:transition spd="med">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P1098.JPG"/>
          <p:cNvPicPr>
            <a:picLocks noGrp="1" noChangeAspect="1"/>
          </p:cNvPicPr>
          <p:nvPr>
            <p:ph idx="1"/>
          </p:nvPr>
        </p:nvPicPr>
        <p:blipFill>
          <a:blip r:embed="rId2" cstate="print"/>
          <a:stretch>
            <a:fillRect/>
          </a:stretch>
        </p:blipFill>
        <p:spPr>
          <a:xfrm>
            <a:off x="1547664" y="2313384"/>
            <a:ext cx="6096000" cy="4572000"/>
          </a:xfrm>
        </p:spPr>
      </p:pic>
      <p:sp>
        <p:nvSpPr>
          <p:cNvPr id="3" name="2 Başlık"/>
          <p:cNvSpPr>
            <a:spLocks noGrp="1"/>
          </p:cNvSpPr>
          <p:nvPr>
            <p:ph type="title"/>
          </p:nvPr>
        </p:nvSpPr>
        <p:spPr>
          <a:xfrm>
            <a:off x="395536" y="2708920"/>
            <a:ext cx="8229600" cy="1219200"/>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3-BİSİKLET </a:t>
            </a:r>
            <a:r>
              <a:rPr lang="tr-TR" sz="4400" dirty="0">
                <a:solidFill>
                  <a:schemeClr val="accent2">
                    <a:lumMod val="50000"/>
                  </a:schemeClr>
                </a:solidFill>
                <a:latin typeface="Times New Roman" panose="02020603050405020304" pitchFamily="18" charset="0"/>
                <a:cs typeface="Times New Roman" panose="02020603050405020304" pitchFamily="18" charset="0"/>
              </a:rPr>
              <a:t>VE YÜRÜYÜŞ YOLU YAPIM İŞİ 2. ETAP</a:t>
            </a:r>
            <a:br>
              <a:rPr lang="tr-TR" sz="4400" dirty="0">
                <a:solidFill>
                  <a:schemeClr val="accent2">
                    <a:lumMod val="50000"/>
                  </a:schemeClr>
                </a:solidFill>
                <a:latin typeface="Times New Roman" panose="02020603050405020304" pitchFamily="18" charset="0"/>
                <a:cs typeface="Times New Roman" panose="02020603050405020304" pitchFamily="18" charset="0"/>
              </a:rPr>
            </a:br>
            <a:r>
              <a:rPr lang="tr-TR" sz="4400" dirty="0">
                <a:solidFill>
                  <a:schemeClr val="accent2">
                    <a:lumMod val="50000"/>
                  </a:schemeClr>
                </a:solidFill>
                <a:latin typeface="Times New Roman" panose="02020603050405020304" pitchFamily="18" charset="0"/>
                <a:cs typeface="Times New Roman" panose="02020603050405020304" pitchFamily="18" charset="0"/>
              </a:rPr>
              <a:t>PROJE MALİYETİ: 3.493.345.00 </a:t>
            </a: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TL</a:t>
            </a:r>
            <a:br>
              <a:rPr lang="tr-TR" sz="44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UZUNLUK:4000 METRE</a:t>
            </a:r>
            <a:r>
              <a:rPr lang="tr-TR" sz="27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2700" dirty="0" smtClean="0">
                <a:solidFill>
                  <a:schemeClr val="accent2">
                    <a:lumMod val="50000"/>
                  </a:schemeClr>
                </a:solidFill>
                <a:latin typeface="Times New Roman" panose="02020603050405020304" pitchFamily="18" charset="0"/>
                <a:cs typeface="Times New Roman" panose="02020603050405020304" pitchFamily="18" charset="0"/>
              </a:rPr>
            </a:br>
            <a:r>
              <a:rPr lang="tr-TR" sz="2700" dirty="0" smtClean="0">
                <a:solidFill>
                  <a:schemeClr val="accent2">
                    <a:lumMod val="50000"/>
                  </a:schemeClr>
                </a:solidFill>
                <a:latin typeface="Times New Roman" panose="02020603050405020304" pitchFamily="18" charset="0"/>
                <a:cs typeface="Times New Roman" panose="02020603050405020304" pitchFamily="18" charset="0"/>
              </a:rPr>
              <a:t/>
            </a:r>
            <a:br>
              <a:rPr lang="tr-TR" sz="2700" dirty="0" smtClean="0">
                <a:solidFill>
                  <a:schemeClr val="accent2">
                    <a:lumMod val="50000"/>
                  </a:schemeClr>
                </a:solidFill>
                <a:latin typeface="Times New Roman" panose="02020603050405020304" pitchFamily="18" charset="0"/>
                <a:cs typeface="Times New Roman" panose="02020603050405020304" pitchFamily="18" charset="0"/>
              </a:rPr>
            </a:br>
            <a:r>
              <a:rPr lang="tr-TR" sz="4400" dirty="0">
                <a:solidFill>
                  <a:srgbClr val="7030A0"/>
                </a:solidFill>
              </a:rPr>
              <a:t/>
            </a:r>
            <a:br>
              <a:rPr lang="tr-TR" sz="4400" dirty="0">
                <a:solidFill>
                  <a:srgbClr val="7030A0"/>
                </a:solidFill>
              </a:rPr>
            </a:br>
            <a:endParaRPr lang="tr-TR" dirty="0">
              <a:solidFill>
                <a:schemeClr val="tx2">
                  <a:lumMod val="50000"/>
                </a:schemeClr>
              </a:solidFill>
            </a:endParaRPr>
          </a:p>
        </p:txBody>
      </p:sp>
    </p:spTree>
  </p:cSld>
  <p:clrMapOvr>
    <a:masterClrMapping/>
  </p:clrMapOvr>
  <p:transition spd="med">
    <p:spli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1307.JPG"/>
          <p:cNvPicPr>
            <a:picLocks noGrp="1" noChangeAspect="1"/>
          </p:cNvPicPr>
          <p:nvPr>
            <p:ph idx="1"/>
          </p:nvPr>
        </p:nvPicPr>
        <p:blipFill>
          <a:blip r:embed="rId2" cstate="print"/>
          <a:stretch>
            <a:fillRect/>
          </a:stretch>
        </p:blipFill>
        <p:spPr>
          <a:xfrm>
            <a:off x="107504" y="1556792"/>
            <a:ext cx="4261656" cy="2841104"/>
          </a:xfrm>
        </p:spPr>
      </p:pic>
      <p:sp>
        <p:nvSpPr>
          <p:cNvPr id="3" name="2 Başlık"/>
          <p:cNvSpPr>
            <a:spLocks noGrp="1"/>
          </p:cNvSpPr>
          <p:nvPr>
            <p:ph type="title"/>
          </p:nvPr>
        </p:nvSpPr>
        <p:spPr>
          <a:xfrm>
            <a:off x="457200" y="152400"/>
            <a:ext cx="8229600" cy="1332384"/>
          </a:xfrm>
        </p:spPr>
        <p:txBody>
          <a:bodyPr>
            <a:normAutofit fontScale="90000"/>
          </a:bodyPr>
          <a:lstStyle/>
          <a:p>
            <a:pPr algn="ctr"/>
            <a:r>
              <a:rPr lang="tr-TR" sz="4400" dirty="0" smtClean="0">
                <a:solidFill>
                  <a:schemeClr val="accent2">
                    <a:lumMod val="50000"/>
                  </a:schemeClr>
                </a:solidFill>
                <a:latin typeface="Times New Roman" panose="02020603050405020304" pitchFamily="18" charset="0"/>
                <a:cs typeface="Times New Roman" panose="02020603050405020304" pitchFamily="18" charset="0"/>
              </a:rPr>
              <a:t>BİSİKLET VE YÜRÜYÜŞ YOLU YAPIM ÇALIŞMALARI</a:t>
            </a:r>
            <a:endParaRPr lang="tr-TR"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3 İçerik Yer Tutucusu" descr="IMG_1309.JPG"/>
          <p:cNvPicPr>
            <a:picLocks noChangeAspect="1"/>
          </p:cNvPicPr>
          <p:nvPr/>
        </p:nvPicPr>
        <p:blipFill>
          <a:blip r:embed="rId3" cstate="print"/>
          <a:stretch>
            <a:fillRect/>
          </a:stretch>
        </p:blipFill>
        <p:spPr>
          <a:xfrm>
            <a:off x="4499992" y="2420888"/>
            <a:ext cx="4478188" cy="2985459"/>
          </a:xfrm>
          <a:prstGeom prst="rect">
            <a:avLst/>
          </a:prstGeom>
        </p:spPr>
      </p:pic>
    </p:spTree>
  </p:cSld>
  <p:clrMapOvr>
    <a:masterClrMapping/>
  </p:clrMapOvr>
  <p:transition spd="med">
    <p:spli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ağıt">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Kağıt">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ğıt">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1779</TotalTime>
  <Words>340</Words>
  <Application>Microsoft Office PowerPoint</Application>
  <PresentationFormat>Ekran Gösterisi (4:3)</PresentationFormat>
  <Paragraphs>41</Paragraphs>
  <Slides>28</Slides>
  <Notes>0</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Kağıt</vt:lpstr>
      <vt:lpstr> </vt:lpstr>
      <vt:lpstr>      1-ASFALT KAPLAMA VE YOL YAPIM İŞİ                 MALİYETİ: 9.555.000.00 TL            ASFALT YAPILAN ALAN: 420.000  Metre² 2017 Yılı içerisinde asfaltlanması gereken 500 bin m² büyüklüğündeki cadde ve sokakların asfaltlama işi tamamlanacaktır. Bu kapsamda öncelikle Ali Metin Dirim Tekin Caddesi, Dereboyu Caddesi, Orgeneral Safter Necioğlu Caddesi, Ahmet Rasim Caddesi, başta olmak üzere gerekli tüm sokakların asfaltlama işleri 2017 yılı içerisinde bitirilecektir. Aynı Zamanda Ekrem Çetin Mahallesi, Öncüpınar Mahallesi, Şıhmehmet Mahallesi, Kazım Karabekir Mahallesi, Canpolat Paşa Mahallesi, Hacı Gümüş Mahallesi gibi mahallelerimizin asfalt kaplama işleri tamamlanmıştır. </vt:lpstr>
      <vt:lpstr>ASFALT KAPLAMA VE YOL YAPIM İŞLERİ</vt:lpstr>
      <vt:lpstr>ASFALT KAPLAMA VE YOL YAPIM İŞLERİ</vt:lpstr>
      <vt:lpstr>2-KAVŞAK YAPIMI VE SİNYALİZASYON SİSTEMİ KURULMASI YAPIM İŞİ MALİYETİ: 1.888.000.00 TL  </vt:lpstr>
      <vt:lpstr>SİNYALİZASYON VE AKILLI KAVŞAK ÇALIŞMALARI</vt:lpstr>
      <vt:lpstr>SİNYALİZASYON VE AKILLI KAVŞAK ÇALIŞMALARI</vt:lpstr>
      <vt:lpstr>3-BİSİKLET VE YÜRÜYÜŞ YOLU YAPIM İŞİ 2. ETAP PROJE MALİYETİ: 3.493.345.00 TL UZUNLUK:4000 METRE   </vt:lpstr>
      <vt:lpstr>BİSİKLET VE YÜRÜYÜŞ YOLU YAPIM ÇALIŞMALARI</vt:lpstr>
      <vt:lpstr> 4-SEMT SAHALARI YAPIM VE ONARIM İŞİ MALİYETİ: 1.287.000.00 TL </vt:lpstr>
      <vt:lpstr>SEMT SAHALARI YAPIM ÇALIŞMASI</vt:lpstr>
      <vt:lpstr>5-AHMET TANER KIŞLALI CADDESİ  YOL DÜZENLEME YAPIM İŞİ MALİYETİ: 1.579.311.50 TL  UZUNLUK:450 METRE </vt:lpstr>
      <vt:lpstr>AHMET TANER KIŞLALI CADDESİ DÜZENLEME ÇALIŞMASI</vt:lpstr>
      <vt:lpstr>AHMET TANER KIŞLALI CADDESİ DÜZENLEME ÇALIŞMASI</vt:lpstr>
      <vt:lpstr>6-CANLI HAYVAN PAZARI  YAPIM İŞİ MALİYETİ: 378.500.00 TL </vt:lpstr>
      <vt:lpstr>CANLI HAYVAN PAZARI  YAPIM İŞİ</vt:lpstr>
      <vt:lpstr>7-KÖPRÜ YAPIM İŞİ  MALİYETİ: 248.000.00 TL </vt:lpstr>
      <vt:lpstr>8-HAYVAN BARINAĞI YAPIM İŞİ MALİYETİ:  474.790.00 TL </vt:lpstr>
      <vt:lpstr>9-DEREBOYU CADDESİ SOKAK  SAĞLIKLAŞTIRMA YAPIM İŞİ MALİYETİ: 2.299.074.00 TL </vt:lpstr>
      <vt:lpstr>       10-MUHTELİF BÖLGELERE KALDIRIM YAPIM İŞİ                       PROJE MALİYETİ: 459.440.00 TL                                ALAN:15000 METRE²         Şehrimizin muhtelif Cadde ve Sokaklarında eksik kaldırımların tamamlanarak yaya trafiğinin daha düzenli bir hale           getirilmesi amaçlanmaktadır, Kaldırımlar 15000 Metre² Alana  Yapılarak İşin Tamamlanması Amaçlanmaktadır.   </vt:lpstr>
      <vt:lpstr>11-BELEDİYE HİZMET BİNASI YAPIM İŞİ  MALİYETİ: 22.519.000.00 TL </vt:lpstr>
      <vt:lpstr>12-KARATAŞ UZAY ÇATILI SEMT                                                       PAZARI YAPIM İŞİ MALİYET:375.000.00 TL</vt:lpstr>
      <vt:lpstr>13-AKPINAR MESİRE ALAN YAPIM İŞİ MALİYET:1.990.000,00 TL </vt:lpstr>
      <vt:lpstr>14-MUHTELİF BÖLGELERE PARK YAPIM İŞİ MALİYET:1.124.982,00 TL</vt:lpstr>
      <vt:lpstr>15-Kilis Merkez Atıksu Arıtma Tesisi II. Kademe Yapım İşi MALİYET:8.500.354,98TL</vt:lpstr>
      <vt:lpstr>16-Kilis-Halfeti-Şanlıurfa Gezisi MALİYET:618.000,00 TL</vt:lpstr>
      <vt:lpstr>GIDA DAĞITIMI MALİYET:715.000,00 TL</vt:lpstr>
      <vt:lpstr>18- SURİYELİ GÖÇMENLERİN TEMEL İHTİYAÇ MADDELERİNİN KARŞILANMASI MALİYET:250.291,00 TL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hp</dc:creator>
  <cp:lastModifiedBy>LENOVO</cp:lastModifiedBy>
  <cp:revision>315</cp:revision>
  <dcterms:created xsi:type="dcterms:W3CDTF">2017-09-26T06:22:26Z</dcterms:created>
  <dcterms:modified xsi:type="dcterms:W3CDTF">2018-01-15T10:28:51Z</dcterms:modified>
</cp:coreProperties>
</file>