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798" r:id="rId1"/>
    <p:sldMasterId id="2147485939" r:id="rId2"/>
  </p:sldMasterIdLst>
  <p:notesMasterIdLst>
    <p:notesMasterId r:id="rId13"/>
  </p:notesMasterIdLst>
  <p:handoutMasterIdLst>
    <p:handoutMasterId r:id="rId14"/>
  </p:handoutMasterIdLst>
  <p:sldIdLst>
    <p:sldId id="10804" r:id="rId3"/>
    <p:sldId id="10901" r:id="rId4"/>
    <p:sldId id="10902" r:id="rId5"/>
    <p:sldId id="10903" r:id="rId6"/>
    <p:sldId id="10904" r:id="rId7"/>
    <p:sldId id="10905" r:id="rId8"/>
    <p:sldId id="10906" r:id="rId9"/>
    <p:sldId id="10908" r:id="rId10"/>
    <p:sldId id="10909" r:id="rId11"/>
    <p:sldId id="10900" r:id="rId12"/>
  </p:sldIdLst>
  <p:sldSz cx="9144000" cy="6858000" type="screen4x3"/>
  <p:notesSz cx="6811963" cy="9942513"/>
  <p:defaultTextStyle>
    <a:defPPr>
      <a:defRPr lang="tr-TR"/>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C0504D"/>
    <a:srgbClr val="9BBB59"/>
    <a:srgbClr val="DCF0F5"/>
    <a:srgbClr val="FF5050"/>
    <a:srgbClr val="008000"/>
    <a:srgbClr val="FFFF66"/>
    <a:srgbClr val="FF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3" autoAdjust="0"/>
    <p:restoredTop sz="93841" autoAdjust="0"/>
  </p:normalViewPr>
  <p:slideViewPr>
    <p:cSldViewPr>
      <p:cViewPr>
        <p:scale>
          <a:sx n="86" d="100"/>
          <a:sy n="86" d="100"/>
        </p:scale>
        <p:origin x="1446" y="156"/>
      </p:cViewPr>
      <p:guideLst>
        <p:guide orient="horz" pos="1888"/>
        <p:guide pos="2880"/>
      </p:guideLst>
    </p:cSldViewPr>
  </p:slideViewPr>
  <p:notesTextViewPr>
    <p:cViewPr>
      <p:scale>
        <a:sx n="1" d="1"/>
        <a:sy n="1" d="1"/>
      </p:scale>
      <p:origin x="0" y="0"/>
    </p:cViewPr>
  </p:notesTextViewPr>
  <p:sorterViewPr>
    <p:cViewPr>
      <p:scale>
        <a:sx n="100" d="100"/>
        <a:sy n="100" d="100"/>
      </p:scale>
      <p:origin x="0" y="-22368"/>
    </p:cViewPr>
  </p:sorterViewPr>
  <p:notesViewPr>
    <p:cSldViewPr>
      <p:cViewPr varScale="1">
        <p:scale>
          <a:sx n="79" d="100"/>
          <a:sy n="79" d="100"/>
        </p:scale>
        <p:origin x="-3942" y="-9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bwMode="auto">
          <a:xfrm>
            <a:off x="7" y="2"/>
            <a:ext cx="2952382" cy="497126"/>
          </a:xfrm>
          <a:prstGeom prst="rect">
            <a:avLst/>
          </a:prstGeom>
          <a:noFill/>
          <a:ln w="9525">
            <a:noFill/>
            <a:miter lim="800000"/>
            <a:headEnd/>
            <a:tailEnd/>
          </a:ln>
          <a:effectLst/>
        </p:spPr>
        <p:txBody>
          <a:bodyPr vert="horz" wrap="square" lIns="91402" tIns="45699" rIns="91402" bIns="45699" numCol="1" anchor="t" anchorCtr="0" compatLnSpc="1">
            <a:prstTxWarp prst="textNoShape">
              <a:avLst/>
            </a:prstTxWarp>
          </a:bodyPr>
          <a:lstStyle>
            <a:lvl1pPr algn="l" eaLnBrk="0" hangingPunct="0">
              <a:defRPr sz="1200" b="1">
                <a:latin typeface="Arial" charset="0"/>
                <a:cs typeface="+mn-cs"/>
              </a:defRPr>
            </a:lvl1pPr>
          </a:lstStyle>
          <a:p>
            <a:pPr>
              <a:defRPr/>
            </a:pPr>
            <a:endParaRPr lang="tr-TR"/>
          </a:p>
        </p:txBody>
      </p:sp>
      <p:sp>
        <p:nvSpPr>
          <p:cNvPr id="253955" name="Rectangle 3"/>
          <p:cNvSpPr>
            <a:spLocks noGrp="1" noChangeArrowheads="1"/>
          </p:cNvSpPr>
          <p:nvPr>
            <p:ph type="dt" sz="quarter" idx="1"/>
          </p:nvPr>
        </p:nvSpPr>
        <p:spPr bwMode="auto">
          <a:xfrm>
            <a:off x="3857997" y="2"/>
            <a:ext cx="2952382" cy="497126"/>
          </a:xfrm>
          <a:prstGeom prst="rect">
            <a:avLst/>
          </a:prstGeom>
          <a:noFill/>
          <a:ln w="9525">
            <a:noFill/>
            <a:miter lim="800000"/>
            <a:headEnd/>
            <a:tailEnd/>
          </a:ln>
          <a:effectLst/>
        </p:spPr>
        <p:txBody>
          <a:bodyPr vert="horz" wrap="square" lIns="91402" tIns="45699" rIns="91402" bIns="45699" numCol="1" anchor="t" anchorCtr="0" compatLnSpc="1">
            <a:prstTxWarp prst="textNoShape">
              <a:avLst/>
            </a:prstTxWarp>
          </a:bodyPr>
          <a:lstStyle>
            <a:lvl1pPr algn="r" eaLnBrk="0" hangingPunct="0">
              <a:defRPr sz="1200" b="1">
                <a:latin typeface="Arial" charset="0"/>
                <a:cs typeface="+mn-cs"/>
              </a:defRPr>
            </a:lvl1pPr>
          </a:lstStyle>
          <a:p>
            <a:pPr>
              <a:defRPr/>
            </a:pPr>
            <a:fld id="{C5AE2F0B-5A35-4558-A385-5F451BE4CDCF}" type="datetimeFigureOut">
              <a:rPr lang="tr-TR"/>
              <a:pPr>
                <a:defRPr/>
              </a:pPr>
              <a:t>15.01.2018</a:t>
            </a:fld>
            <a:endParaRPr lang="tr-TR"/>
          </a:p>
        </p:txBody>
      </p:sp>
      <p:sp>
        <p:nvSpPr>
          <p:cNvPr id="253956" name="Rectangle 4"/>
          <p:cNvSpPr>
            <a:spLocks noGrp="1" noChangeArrowheads="1"/>
          </p:cNvSpPr>
          <p:nvPr>
            <p:ph type="ftr" sz="quarter" idx="2"/>
          </p:nvPr>
        </p:nvSpPr>
        <p:spPr bwMode="auto">
          <a:xfrm>
            <a:off x="7" y="9443797"/>
            <a:ext cx="2952382" cy="497126"/>
          </a:xfrm>
          <a:prstGeom prst="rect">
            <a:avLst/>
          </a:prstGeom>
          <a:noFill/>
          <a:ln w="9525">
            <a:noFill/>
            <a:miter lim="800000"/>
            <a:headEnd/>
            <a:tailEnd/>
          </a:ln>
          <a:effectLst/>
        </p:spPr>
        <p:txBody>
          <a:bodyPr vert="horz" wrap="square" lIns="91402" tIns="45699" rIns="91402" bIns="45699" numCol="1" anchor="b" anchorCtr="0" compatLnSpc="1">
            <a:prstTxWarp prst="textNoShape">
              <a:avLst/>
            </a:prstTxWarp>
          </a:bodyPr>
          <a:lstStyle>
            <a:lvl1pPr algn="l" eaLnBrk="0" hangingPunct="0">
              <a:defRPr sz="1200" b="1">
                <a:latin typeface="Arial" charset="0"/>
                <a:cs typeface="+mn-cs"/>
              </a:defRPr>
            </a:lvl1pPr>
          </a:lstStyle>
          <a:p>
            <a:pPr>
              <a:defRPr/>
            </a:pPr>
            <a:endParaRPr lang="tr-TR"/>
          </a:p>
        </p:txBody>
      </p:sp>
      <p:sp>
        <p:nvSpPr>
          <p:cNvPr id="253957" name="Rectangle 5"/>
          <p:cNvSpPr>
            <a:spLocks noGrp="1" noChangeArrowheads="1"/>
          </p:cNvSpPr>
          <p:nvPr>
            <p:ph type="sldNum" sz="quarter" idx="3"/>
          </p:nvPr>
        </p:nvSpPr>
        <p:spPr bwMode="auto">
          <a:xfrm>
            <a:off x="3857997" y="9443797"/>
            <a:ext cx="2952382" cy="497126"/>
          </a:xfrm>
          <a:prstGeom prst="rect">
            <a:avLst/>
          </a:prstGeom>
          <a:noFill/>
          <a:ln w="9525">
            <a:noFill/>
            <a:miter lim="800000"/>
            <a:headEnd/>
            <a:tailEnd/>
          </a:ln>
          <a:effectLst/>
        </p:spPr>
        <p:txBody>
          <a:bodyPr vert="horz" wrap="square" lIns="91402" tIns="45699" rIns="91402" bIns="45699" numCol="1" anchor="b" anchorCtr="0" compatLnSpc="1">
            <a:prstTxWarp prst="textNoShape">
              <a:avLst/>
            </a:prstTxWarp>
          </a:bodyPr>
          <a:lstStyle>
            <a:lvl1pPr algn="r" eaLnBrk="0" hangingPunct="0">
              <a:defRPr sz="1200" b="1">
                <a:latin typeface="Arial" charset="0"/>
                <a:cs typeface="+mn-cs"/>
              </a:defRPr>
            </a:lvl1pPr>
          </a:lstStyle>
          <a:p>
            <a:pPr>
              <a:defRPr/>
            </a:pPr>
            <a:fld id="{01B1848B-3CF7-4431-A195-FCF3096D2CF5}" type="slidenum">
              <a:rPr lang="tr-TR"/>
              <a:pPr>
                <a:defRPr/>
              </a:pPr>
              <a:t>‹#›</a:t>
            </a:fld>
            <a:endParaRPr lang="tr-TR"/>
          </a:p>
        </p:txBody>
      </p:sp>
    </p:spTree>
    <p:extLst>
      <p:ext uri="{BB962C8B-B14F-4D97-AF65-F5344CB8AC3E}">
        <p14:creationId xmlns:p14="http://schemas.microsoft.com/office/powerpoint/2010/main" val="4111388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7" y="2"/>
            <a:ext cx="2952382" cy="497126"/>
          </a:xfrm>
          <a:prstGeom prst="rect">
            <a:avLst/>
          </a:prstGeom>
          <a:noFill/>
          <a:ln w="9525">
            <a:noFill/>
            <a:miter lim="800000"/>
            <a:headEnd/>
            <a:tailEnd/>
          </a:ln>
          <a:effectLst/>
        </p:spPr>
        <p:txBody>
          <a:bodyPr vert="horz" wrap="square" lIns="91402" tIns="45699" rIns="91402" bIns="45699" numCol="1" anchor="t" anchorCtr="0" compatLnSpc="1">
            <a:prstTxWarp prst="textNoShape">
              <a:avLst/>
            </a:prstTxWarp>
          </a:bodyPr>
          <a:lstStyle>
            <a:lvl1pPr algn="l" eaLnBrk="0" hangingPunct="0">
              <a:defRPr sz="1200" b="0">
                <a:latin typeface="Arial" pitchFamily="34" charset="0"/>
                <a:cs typeface="+mn-cs"/>
              </a:defRPr>
            </a:lvl1pPr>
          </a:lstStyle>
          <a:p>
            <a:pPr>
              <a:defRPr/>
            </a:pPr>
            <a:endParaRPr lang="tr-TR"/>
          </a:p>
        </p:txBody>
      </p:sp>
      <p:sp>
        <p:nvSpPr>
          <p:cNvPr id="25603" name="Rectangle 3"/>
          <p:cNvSpPr>
            <a:spLocks noGrp="1" noChangeArrowheads="1"/>
          </p:cNvSpPr>
          <p:nvPr>
            <p:ph type="dt" idx="1"/>
          </p:nvPr>
        </p:nvSpPr>
        <p:spPr bwMode="auto">
          <a:xfrm>
            <a:off x="3859582" y="2"/>
            <a:ext cx="2952381" cy="497126"/>
          </a:xfrm>
          <a:prstGeom prst="rect">
            <a:avLst/>
          </a:prstGeom>
          <a:noFill/>
          <a:ln w="9525">
            <a:noFill/>
            <a:miter lim="800000"/>
            <a:headEnd/>
            <a:tailEnd/>
          </a:ln>
          <a:effectLst/>
        </p:spPr>
        <p:txBody>
          <a:bodyPr vert="horz" wrap="square" lIns="91402" tIns="45699" rIns="91402" bIns="45699" numCol="1" anchor="t" anchorCtr="0" compatLnSpc="1">
            <a:prstTxWarp prst="textNoShape">
              <a:avLst/>
            </a:prstTxWarp>
          </a:bodyPr>
          <a:lstStyle>
            <a:lvl1pPr algn="r" eaLnBrk="0" hangingPunct="0">
              <a:defRPr sz="1200" b="0">
                <a:latin typeface="Arial" pitchFamily="34" charset="0"/>
                <a:cs typeface="+mn-cs"/>
              </a:defRPr>
            </a:lvl1pPr>
          </a:lstStyle>
          <a:p>
            <a:pPr>
              <a:defRPr/>
            </a:pPr>
            <a:endParaRPr lang="tr-TR"/>
          </a:p>
        </p:txBody>
      </p:sp>
      <p:sp>
        <p:nvSpPr>
          <p:cNvPr id="235524" name="Rectangle 4"/>
          <p:cNvSpPr>
            <a:spLocks noGrp="1" noRot="1" noChangeAspect="1" noChangeArrowheads="1" noTextEdit="1"/>
          </p:cNvSpPr>
          <p:nvPr>
            <p:ph type="sldImg" idx="2"/>
          </p:nvPr>
        </p:nvSpPr>
        <p:spPr bwMode="auto">
          <a:xfrm>
            <a:off x="920750"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08800" y="4722694"/>
            <a:ext cx="4994379" cy="4474131"/>
          </a:xfrm>
          <a:prstGeom prst="rect">
            <a:avLst/>
          </a:prstGeom>
          <a:noFill/>
          <a:ln w="9525">
            <a:noFill/>
            <a:miter lim="800000"/>
            <a:headEnd/>
            <a:tailEnd/>
          </a:ln>
          <a:effectLst/>
        </p:spPr>
        <p:txBody>
          <a:bodyPr vert="horz" wrap="square" lIns="91402" tIns="45699" rIns="91402" bIns="45699" numCol="1" anchor="t" anchorCtr="0" compatLnSpc="1">
            <a:prstTxWarp prst="textNoShape">
              <a:avLst/>
            </a:prstTxWarp>
          </a:bodyPr>
          <a:lstStyle/>
          <a:p>
            <a:pPr lvl="0"/>
            <a:r>
              <a:rPr lang="tr-TR" noProof="0" smtClean="0"/>
              <a:t>Asıl metin biçemlerini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5606" name="Rectangle 6"/>
          <p:cNvSpPr>
            <a:spLocks noGrp="1" noChangeArrowheads="1"/>
          </p:cNvSpPr>
          <p:nvPr>
            <p:ph type="ftr" sz="quarter" idx="4"/>
          </p:nvPr>
        </p:nvSpPr>
        <p:spPr bwMode="auto">
          <a:xfrm>
            <a:off x="7" y="9445388"/>
            <a:ext cx="2952382" cy="497126"/>
          </a:xfrm>
          <a:prstGeom prst="rect">
            <a:avLst/>
          </a:prstGeom>
          <a:noFill/>
          <a:ln w="9525">
            <a:noFill/>
            <a:miter lim="800000"/>
            <a:headEnd/>
            <a:tailEnd/>
          </a:ln>
          <a:effectLst/>
        </p:spPr>
        <p:txBody>
          <a:bodyPr vert="horz" wrap="square" lIns="91402" tIns="45699" rIns="91402" bIns="45699" numCol="1" anchor="b" anchorCtr="0" compatLnSpc="1">
            <a:prstTxWarp prst="textNoShape">
              <a:avLst/>
            </a:prstTxWarp>
          </a:bodyPr>
          <a:lstStyle>
            <a:lvl1pPr algn="l" eaLnBrk="0" hangingPunct="0">
              <a:defRPr sz="1200" b="0">
                <a:latin typeface="Arial" pitchFamily="34" charset="0"/>
                <a:cs typeface="+mn-cs"/>
              </a:defRPr>
            </a:lvl1pPr>
          </a:lstStyle>
          <a:p>
            <a:pPr>
              <a:defRPr/>
            </a:pPr>
            <a:endParaRPr lang="tr-TR"/>
          </a:p>
        </p:txBody>
      </p:sp>
      <p:sp>
        <p:nvSpPr>
          <p:cNvPr id="25607" name="Rectangle 7"/>
          <p:cNvSpPr>
            <a:spLocks noGrp="1" noChangeArrowheads="1"/>
          </p:cNvSpPr>
          <p:nvPr>
            <p:ph type="sldNum" sz="quarter" idx="5"/>
          </p:nvPr>
        </p:nvSpPr>
        <p:spPr bwMode="auto">
          <a:xfrm>
            <a:off x="3859582" y="9445388"/>
            <a:ext cx="2952381" cy="497126"/>
          </a:xfrm>
          <a:prstGeom prst="rect">
            <a:avLst/>
          </a:prstGeom>
          <a:noFill/>
          <a:ln w="9525">
            <a:noFill/>
            <a:miter lim="800000"/>
            <a:headEnd/>
            <a:tailEnd/>
          </a:ln>
          <a:effectLst/>
        </p:spPr>
        <p:txBody>
          <a:bodyPr vert="horz" wrap="square" lIns="91402" tIns="45699" rIns="91402" bIns="45699" numCol="1" anchor="b" anchorCtr="0" compatLnSpc="1">
            <a:prstTxWarp prst="textNoShape">
              <a:avLst/>
            </a:prstTxWarp>
          </a:bodyPr>
          <a:lstStyle>
            <a:lvl1pPr algn="r" eaLnBrk="0" hangingPunct="0">
              <a:defRPr sz="1200" b="0">
                <a:latin typeface="Arial" pitchFamily="34" charset="0"/>
                <a:cs typeface="+mn-cs"/>
              </a:defRPr>
            </a:lvl1pPr>
          </a:lstStyle>
          <a:p>
            <a:pPr>
              <a:defRPr/>
            </a:pPr>
            <a:fld id="{F9BBC745-F91E-4307-A51D-63E119CCD1B6}" type="slidenum">
              <a:rPr lang="tr-TR"/>
              <a:pPr>
                <a:defRPr/>
              </a:pPr>
              <a:t>‹#›</a:t>
            </a:fld>
            <a:endParaRPr lang="tr-TR"/>
          </a:p>
        </p:txBody>
      </p:sp>
    </p:spTree>
    <p:extLst>
      <p:ext uri="{BB962C8B-B14F-4D97-AF65-F5344CB8AC3E}">
        <p14:creationId xmlns:p14="http://schemas.microsoft.com/office/powerpoint/2010/main" val="2506279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F9BBC745-F91E-4307-A51D-63E119CCD1B6}" type="slidenum">
              <a:rPr lang="tr-TR" smtClean="0"/>
              <a:pPr>
                <a:defRPr/>
              </a:pPr>
              <a:t>1</a:t>
            </a:fld>
            <a:endParaRPr lang="tr-TR"/>
          </a:p>
        </p:txBody>
      </p:sp>
    </p:spTree>
    <p:extLst>
      <p:ext uri="{BB962C8B-B14F-4D97-AF65-F5344CB8AC3E}">
        <p14:creationId xmlns:p14="http://schemas.microsoft.com/office/powerpoint/2010/main" val="267212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
        <p:nvSpPr>
          <p:cNvPr id="3" name="Slayt Numarası Yer Tutucusu 2"/>
          <p:cNvSpPr>
            <a:spLocks noGrp="1"/>
          </p:cNvSpPr>
          <p:nvPr>
            <p:ph type="sldNum" sz="quarter" idx="10"/>
          </p:nvPr>
        </p:nvSpPr>
        <p:spPr/>
        <p:txBody>
          <a:bodyPr/>
          <a:lstStyle/>
          <a:p>
            <a:pPr>
              <a:defRPr/>
            </a:pPr>
            <a:fld id="{F9BBC745-F91E-4307-A51D-63E119CCD1B6}" type="slidenum">
              <a:rPr lang="tr-TR" smtClean="0"/>
              <a:pPr>
                <a:defRPr/>
              </a:pPr>
              <a:t>10</a:t>
            </a:fld>
            <a:endParaRPr lang="tr-TR"/>
          </a:p>
        </p:txBody>
      </p:sp>
    </p:spTree>
    <p:extLst>
      <p:ext uri="{BB962C8B-B14F-4D97-AF65-F5344CB8AC3E}">
        <p14:creationId xmlns:p14="http://schemas.microsoft.com/office/powerpoint/2010/main" val="2902722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7"/>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017" y="-99392"/>
            <a:ext cx="122208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740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0360"/>
      </p:ext>
    </p:extLst>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5"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0800"/>
            <a:ext cx="9144000" cy="1619250"/>
          </a:xfrm>
          <a:prstGeom prst="rect">
            <a:avLst/>
          </a:prstGeom>
          <a:noFill/>
          <a:ln w="9525">
            <a:noFill/>
            <a:miter lim="800000"/>
            <a:headEnd/>
            <a:tailEnd/>
          </a:ln>
        </p:spPr>
      </p:pic>
      <p:pic>
        <p:nvPicPr>
          <p:cNvPr id="6" name="Picture 7" descr="bayrak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557338"/>
            <a:ext cx="1447800" cy="1028700"/>
          </a:xfrm>
          <a:prstGeom prst="rect">
            <a:avLst/>
          </a:prstGeom>
          <a:noFill/>
          <a:ln w="9525">
            <a:noFill/>
            <a:miter lim="800000"/>
            <a:headEnd/>
            <a:tailEnd/>
          </a:ln>
        </p:spPr>
      </p:pic>
      <p:sp>
        <p:nvSpPr>
          <p:cNvPr id="583682" name="Rectangle 2"/>
          <p:cNvSpPr>
            <a:spLocks noGrp="1" noChangeArrowheads="1"/>
          </p:cNvSpPr>
          <p:nvPr>
            <p:ph type="ctrTitle"/>
          </p:nvPr>
        </p:nvSpPr>
        <p:spPr>
          <a:xfrm>
            <a:off x="1692275" y="188913"/>
            <a:ext cx="7010400" cy="914400"/>
          </a:xfrm>
        </p:spPr>
        <p:txBody>
          <a:bodyPr/>
          <a:lstStyle>
            <a:lvl1pPr>
              <a:defRPr sz="2400">
                <a:solidFill>
                  <a:srgbClr val="3333CC"/>
                </a:solidFill>
              </a:defRPr>
            </a:lvl1pPr>
          </a:lstStyle>
          <a:p>
            <a:r>
              <a:rPr lang="tr-TR" dirty="0"/>
              <a:t>BAŞLIK ALANI</a:t>
            </a:r>
            <a:endParaRPr lang="en-US" dirty="0"/>
          </a:p>
        </p:txBody>
      </p:sp>
      <p:sp>
        <p:nvSpPr>
          <p:cNvPr id="583686" name="Rectangle 6"/>
          <p:cNvSpPr>
            <a:spLocks noGrp="1" noChangeArrowheads="1"/>
          </p:cNvSpPr>
          <p:nvPr>
            <p:ph type="subTitle" idx="1"/>
          </p:nvPr>
        </p:nvSpPr>
        <p:spPr>
          <a:xfrm>
            <a:off x="2051050" y="3068638"/>
            <a:ext cx="6324600" cy="685800"/>
          </a:xfrm>
        </p:spPr>
        <p:txBody>
          <a:bodyPr/>
          <a:lstStyle>
            <a:lvl1pPr marL="0" indent="0">
              <a:buFontTx/>
              <a:buNone/>
              <a:defRPr sz="2800">
                <a:solidFill>
                  <a:srgbClr val="CC0000"/>
                </a:solidFill>
              </a:defRPr>
            </a:lvl1pPr>
          </a:lstStyle>
          <a:p>
            <a:r>
              <a:rPr lang="tr-TR"/>
              <a:t>ALT BAŞLIK ALANI</a:t>
            </a:r>
            <a:endParaRPr lang="en-US"/>
          </a:p>
        </p:txBody>
      </p:sp>
      <p:sp>
        <p:nvSpPr>
          <p:cNvPr id="7" name="Slide Number Placeholder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11</a:t>
            </a:r>
            <a:endParaRPr lang="tr-TR" dirty="0"/>
          </a:p>
        </p:txBody>
      </p:sp>
    </p:spTree>
    <p:extLst>
      <p:ext uri="{BB962C8B-B14F-4D97-AF65-F5344CB8AC3E}">
        <p14:creationId xmlns:p14="http://schemas.microsoft.com/office/powerpoint/2010/main" val="1350797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11</a:t>
            </a:r>
            <a:endParaRPr lang="tr-TR" dirty="0"/>
          </a:p>
        </p:txBody>
      </p:sp>
    </p:spTree>
    <p:extLst>
      <p:ext uri="{BB962C8B-B14F-4D97-AF65-F5344CB8AC3E}">
        <p14:creationId xmlns:p14="http://schemas.microsoft.com/office/powerpoint/2010/main" val="90536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5" name="Rectangle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362956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103734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1_Başlık ve İçerik">
    <p:spTree>
      <p:nvGrpSpPr>
        <p:cNvPr id="1" name=""/>
        <p:cNvGrpSpPr/>
        <p:nvPr/>
      </p:nvGrpSpPr>
      <p:grpSpPr>
        <a:xfrm>
          <a:off x="0" y="0"/>
          <a:ext cx="0" cy="0"/>
          <a:chOff x="0" y="0"/>
          <a:chExt cx="0" cy="0"/>
        </a:xfrm>
      </p:grpSpPr>
      <p:sp>
        <p:nvSpPr>
          <p:cNvPr id="4" name="Başlık 3"/>
          <p:cNvSpPr>
            <a:spLocks noGrp="1"/>
          </p:cNvSpPr>
          <p:nvPr>
            <p:ph type="title"/>
          </p:nvPr>
        </p:nvSpPr>
        <p:spPr>
          <a:xfrm>
            <a:off x="539552" y="188640"/>
            <a:ext cx="8229600" cy="1143000"/>
          </a:xfrm>
          <a:prstGeom prst="rect">
            <a:avLst/>
          </a:prstGeom>
        </p:spPr>
        <p:txBody>
          <a:bodyPr/>
          <a:lstStyle/>
          <a:p>
            <a:r>
              <a:rPr lang="tr-TR" smtClean="0"/>
              <a:t>Asıl başlık stili için tıklatın</a:t>
            </a:r>
            <a:endParaRPr lang="tr-TR"/>
          </a:p>
        </p:txBody>
      </p:sp>
      <p:sp>
        <p:nvSpPr>
          <p:cNvPr id="3" name="Veri Yer Tutucusu 4"/>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Altbilgi Yer Tutucusu 5"/>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42895377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_Başlık ve İçerik">
    <p:spTree>
      <p:nvGrpSpPr>
        <p:cNvPr id="1" name=""/>
        <p:cNvGrpSpPr/>
        <p:nvPr/>
      </p:nvGrpSpPr>
      <p:grpSpPr>
        <a:xfrm>
          <a:off x="0" y="0"/>
          <a:ext cx="0" cy="0"/>
          <a:chOff x="0" y="0"/>
          <a:chExt cx="0" cy="0"/>
        </a:xfrm>
      </p:grpSpPr>
      <p:sp>
        <p:nvSpPr>
          <p:cNvPr id="4" name="Başlık 3"/>
          <p:cNvSpPr>
            <a:spLocks noGrp="1"/>
          </p:cNvSpPr>
          <p:nvPr>
            <p:ph type="title"/>
          </p:nvPr>
        </p:nvSpPr>
        <p:spPr>
          <a:xfrm>
            <a:off x="539552" y="188640"/>
            <a:ext cx="8229600" cy="1143000"/>
          </a:xfrm>
          <a:prstGeom prst="rect">
            <a:avLst/>
          </a:prstGeom>
        </p:spPr>
        <p:txBody>
          <a:bodyPr/>
          <a:lstStyle/>
          <a:p>
            <a:r>
              <a:rPr lang="tr-TR" smtClean="0"/>
              <a:t>Asıl başlık stili için tıklatın</a:t>
            </a:r>
            <a:endParaRPr lang="tr-TR"/>
          </a:p>
        </p:txBody>
      </p:sp>
      <p:sp>
        <p:nvSpPr>
          <p:cNvPr id="3" name="Veri Yer Tutucusu 4"/>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Altbilgi Yer Tutucusu 5"/>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34351563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3_Başlık ve İçerik">
    <p:spTree>
      <p:nvGrpSpPr>
        <p:cNvPr id="1" name=""/>
        <p:cNvGrpSpPr/>
        <p:nvPr/>
      </p:nvGrpSpPr>
      <p:grpSpPr>
        <a:xfrm>
          <a:off x="0" y="0"/>
          <a:ext cx="0" cy="0"/>
          <a:chOff x="0" y="0"/>
          <a:chExt cx="0" cy="0"/>
        </a:xfrm>
      </p:grpSpPr>
      <p:sp>
        <p:nvSpPr>
          <p:cNvPr id="4" name="Başlık 3"/>
          <p:cNvSpPr>
            <a:spLocks noGrp="1"/>
          </p:cNvSpPr>
          <p:nvPr>
            <p:ph type="title"/>
          </p:nvPr>
        </p:nvSpPr>
        <p:spPr>
          <a:xfrm>
            <a:off x="539552" y="188640"/>
            <a:ext cx="8229600" cy="1143000"/>
          </a:xfrm>
          <a:prstGeom prst="rect">
            <a:avLst/>
          </a:prstGeom>
        </p:spPr>
        <p:txBody>
          <a:bodyPr/>
          <a:lstStyle/>
          <a:p>
            <a:r>
              <a:rPr lang="tr-TR" smtClean="0"/>
              <a:t>Asıl başlık stili için tıklatın</a:t>
            </a:r>
            <a:endParaRPr lang="tr-TR"/>
          </a:p>
        </p:txBody>
      </p:sp>
      <p:sp>
        <p:nvSpPr>
          <p:cNvPr id="3" name="Veri Yer Tutucusu 4"/>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Altbilgi Yer Tutucusu 5"/>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241735351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Başlık ve İçerik">
    <p:spTree>
      <p:nvGrpSpPr>
        <p:cNvPr id="1" name=""/>
        <p:cNvGrpSpPr/>
        <p:nvPr/>
      </p:nvGrpSpPr>
      <p:grpSpPr>
        <a:xfrm>
          <a:off x="0" y="0"/>
          <a:ext cx="0" cy="0"/>
          <a:chOff x="0" y="0"/>
          <a:chExt cx="0" cy="0"/>
        </a:xfrm>
      </p:grpSpPr>
      <p:sp>
        <p:nvSpPr>
          <p:cNvPr id="4" name="Başlık 3"/>
          <p:cNvSpPr>
            <a:spLocks noGrp="1"/>
          </p:cNvSpPr>
          <p:nvPr>
            <p:ph type="title"/>
          </p:nvPr>
        </p:nvSpPr>
        <p:spPr>
          <a:xfrm>
            <a:off x="539552" y="188640"/>
            <a:ext cx="8229600" cy="1143000"/>
          </a:xfrm>
          <a:prstGeom prst="rect">
            <a:avLst/>
          </a:prstGeom>
        </p:spPr>
        <p:txBody>
          <a:bodyPr/>
          <a:lstStyle/>
          <a:p>
            <a:r>
              <a:rPr lang="tr-TR" smtClean="0"/>
              <a:t>Asıl başlık stili için tıklatın</a:t>
            </a:r>
            <a:endParaRPr lang="tr-TR"/>
          </a:p>
        </p:txBody>
      </p:sp>
      <p:sp>
        <p:nvSpPr>
          <p:cNvPr id="3" name="Veri Yer Tutucusu 4"/>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Altbilgi Yer Tutucusu 5"/>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ide Number Placeholder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50625628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Slide Number Placeholder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30703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solidFill>
                <a:srgbClr val="000000"/>
              </a:solidFill>
            </a:endParaRPr>
          </a:p>
        </p:txBody>
      </p:sp>
      <p:sp>
        <p:nvSpPr>
          <p:cNvPr id="7" name="Slide Number Placeholder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230266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_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dirty="0">
              <a:solidFill>
                <a:srgbClr val="000000"/>
              </a:solidFill>
            </a:endParaRPr>
          </a:p>
        </p:txBody>
      </p:sp>
      <p:sp>
        <p:nvSpPr>
          <p:cNvPr id="7" name="Slide Number Placeholder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243456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spTree>
    <p:extLst>
      <p:ext uri="{BB962C8B-B14F-4D97-AF65-F5344CB8AC3E}">
        <p14:creationId xmlns:p14="http://schemas.microsoft.com/office/powerpoint/2010/main" val="2586877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180528" y="6206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p:txBody>
      </p:sp>
      <p:sp>
        <p:nvSpPr>
          <p:cNvPr id="4" name="3 Veri Yer Tutucusu"/>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5" name="4 Altbilgi Yer Tutucusu"/>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017" y="-99392"/>
            <a:ext cx="122208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100</a:t>
            </a:r>
            <a:endParaRPr lang="tr-TR" dirty="0"/>
          </a:p>
        </p:txBody>
      </p:sp>
      <p:pic>
        <p:nvPicPr>
          <p:cNvPr id="10" name="Picture 4" descr="dsi_logo_son"/>
          <p:cNvPicPr/>
          <p:nvPr/>
        </p:nvPicPr>
        <p:blipFill>
          <a:blip r:embed="rId14">
            <a:extLst>
              <a:ext uri="{28A0092B-C50C-407E-A947-70E740481C1C}">
                <a14:useLocalDpi xmlns:a14="http://schemas.microsoft.com/office/drawing/2010/main" val="0"/>
              </a:ext>
            </a:extLst>
          </a:blip>
          <a:srcRect/>
          <a:stretch>
            <a:fillRect/>
          </a:stretch>
        </p:blipFill>
        <p:spPr bwMode="auto">
          <a:xfrm>
            <a:off x="8028384" y="116632"/>
            <a:ext cx="914400"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839807"/>
      </p:ext>
    </p:extLst>
  </p:cSld>
  <p:clrMap bg1="lt1" tx1="dk1" bg2="lt2" tx2="dk2" accent1="accent1" accent2="accent2" accent3="accent3" accent4="accent4" accent5="accent5" accent6="accent6" hlink="hlink" folHlink="folHlink"/>
  <p:sldLayoutIdLst>
    <p:sldLayoutId id="2147485799" r:id="rId1"/>
    <p:sldLayoutId id="2147485912" r:id="rId2"/>
    <p:sldLayoutId id="2147485913" r:id="rId3"/>
    <p:sldLayoutId id="2147485914" r:id="rId4"/>
    <p:sldLayoutId id="2147485915" r:id="rId5"/>
    <p:sldLayoutId id="2147485916" r:id="rId6"/>
    <p:sldLayoutId id="2147485917" r:id="rId7"/>
    <p:sldLayoutId id="2147485918" r:id="rId8"/>
    <p:sldLayoutId id="2147485985" r:id="rId9"/>
    <p:sldLayoutId id="214748598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bwMode="auto">
          <a:xfrm>
            <a:off x="1517650" y="0"/>
            <a:ext cx="7086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ASIL BAŞLIK</a:t>
            </a:r>
            <a:endParaRPr lang="en-US" smtClean="0"/>
          </a:p>
        </p:txBody>
      </p:sp>
      <p:sp>
        <p:nvSpPr>
          <p:cNvPr id="144389" name="Rectangle 5"/>
          <p:cNvSpPr>
            <a:spLocks noGrp="1" noChangeArrowheads="1"/>
          </p:cNvSpPr>
          <p:nvPr>
            <p:ph type="body" idx="1"/>
          </p:nvPr>
        </p:nvSpPr>
        <p:spPr bwMode="auto">
          <a:xfrm>
            <a:off x="1258910" y="1628775"/>
            <a:ext cx="6910387"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Alt Başlık alanı</a:t>
            </a:r>
            <a:endParaRPr lang="en-US" smtClean="0"/>
          </a:p>
          <a:p>
            <a:pPr lvl="1"/>
            <a:r>
              <a:rPr lang="tr-TR" smtClean="0"/>
              <a:t>Asıl Metin Alanı</a:t>
            </a:r>
            <a:endParaRPr lang="en-US" smtClean="0"/>
          </a:p>
          <a:p>
            <a:pPr lvl="2"/>
            <a:r>
              <a:rPr lang="tr-TR" smtClean="0"/>
              <a:t>I.Düzey</a:t>
            </a:r>
            <a:endParaRPr lang="en-US" smtClean="0"/>
          </a:p>
          <a:p>
            <a:pPr lvl="3"/>
            <a:r>
              <a:rPr lang="tr-TR" smtClean="0"/>
              <a:t>II.Düzey</a:t>
            </a:r>
            <a:endParaRPr lang="en-US" smtClean="0"/>
          </a:p>
          <a:p>
            <a:pPr lvl="4"/>
            <a:r>
              <a:rPr lang="tr-TR" smtClean="0"/>
              <a:t>III.Düzey</a:t>
            </a:r>
            <a:endParaRPr lang="en-US" smtClean="0"/>
          </a:p>
        </p:txBody>
      </p:sp>
      <p:pic>
        <p:nvPicPr>
          <p:cNvPr id="9" name="Picture 4" descr="dsi_logo_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5117" y="91356"/>
            <a:ext cx="971242" cy="720000"/>
          </a:xfrm>
          <a:prstGeom prst="rect">
            <a:avLst/>
          </a:prstGeom>
          <a:noFill/>
          <a:ln w="9525">
            <a:noFill/>
            <a:miter lim="800000"/>
            <a:headEnd/>
            <a:tailEnd/>
          </a:ln>
        </p:spPr>
      </p:pic>
      <p:sp>
        <p:nvSpPr>
          <p:cNvPr id="6" name="Rectangle 6"/>
          <p:cNvSpPr>
            <a:spLocks noGrp="1" noChangeArrowheads="1"/>
          </p:cNvSpPr>
          <p:nvPr>
            <p:ph type="sldNum" sz="quarter" idx="4"/>
          </p:nvPr>
        </p:nvSpPr>
        <p:spPr>
          <a:xfrm>
            <a:off x="7020272" y="6448251"/>
            <a:ext cx="2133600" cy="365125"/>
          </a:xfrm>
          <a:prstGeom prst="rect">
            <a:avLst/>
          </a:prstGeom>
        </p:spPr>
        <p:txBody>
          <a:bodyPr/>
          <a:lstStyle>
            <a:lvl1pPr>
              <a:defRPr>
                <a:solidFill>
                  <a:srgbClr val="000000"/>
                </a:solidFill>
              </a:defRPr>
            </a:lvl1pPr>
          </a:lstStyle>
          <a:p>
            <a:pPr algn="r">
              <a:defRPr/>
            </a:pPr>
            <a:endParaRPr lang="tr-TR" dirty="0" smtClean="0"/>
          </a:p>
          <a:p>
            <a:pPr algn="r">
              <a:defRPr/>
            </a:pPr>
            <a:fld id="{A5AEEEEC-B6FF-4842-90D5-F6619C6EEA3D}" type="slidenum">
              <a:rPr lang="tr-TR" smtClean="0"/>
              <a:pPr algn="r">
                <a:defRPr/>
              </a:pPr>
              <a:t>‹#›</a:t>
            </a:fld>
            <a:r>
              <a:rPr lang="tr-TR" dirty="0" smtClean="0"/>
              <a:t> /  11</a:t>
            </a:r>
            <a:endParaRPr lang="tr-TR" dirty="0"/>
          </a:p>
        </p:txBody>
      </p:sp>
    </p:spTree>
    <p:extLst>
      <p:ext uri="{BB962C8B-B14F-4D97-AF65-F5344CB8AC3E}">
        <p14:creationId xmlns:p14="http://schemas.microsoft.com/office/powerpoint/2010/main" val="1199809469"/>
      </p:ext>
    </p:extLst>
  </p:cSld>
  <p:clrMap bg1="lt1" tx1="dk1" bg2="lt2" tx2="dk2" accent1="accent1" accent2="accent2" accent3="accent3" accent4="accent4" accent5="accent5" accent6="accent6" hlink="hlink" folHlink="folHlink"/>
  <p:sldLayoutIdLst>
    <p:sldLayoutId id="2147485940" r:id="rId1"/>
    <p:sldLayoutId id="2147485941" r:id="rId2"/>
    <p:sldLayoutId id="2147485942" r:id="rId3"/>
    <p:sldLayoutId id="2147485943"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CC0000"/>
          </a:solidFill>
          <a:latin typeface="+mj-lt"/>
          <a:ea typeface="+mj-ea"/>
          <a:cs typeface="+mj-cs"/>
        </a:defRPr>
      </a:lvl1pPr>
      <a:lvl2pPr algn="l" rtl="0" eaLnBrk="0" fontAlgn="base" hangingPunct="0">
        <a:spcBef>
          <a:spcPct val="0"/>
        </a:spcBef>
        <a:spcAft>
          <a:spcPct val="0"/>
        </a:spcAft>
        <a:defRPr sz="2800" b="1">
          <a:solidFill>
            <a:srgbClr val="CC0000"/>
          </a:solidFill>
          <a:latin typeface="Arial" pitchFamily="34" charset="0"/>
        </a:defRPr>
      </a:lvl2pPr>
      <a:lvl3pPr algn="l" rtl="0" eaLnBrk="0" fontAlgn="base" hangingPunct="0">
        <a:spcBef>
          <a:spcPct val="0"/>
        </a:spcBef>
        <a:spcAft>
          <a:spcPct val="0"/>
        </a:spcAft>
        <a:defRPr sz="2800" b="1">
          <a:solidFill>
            <a:srgbClr val="CC0000"/>
          </a:solidFill>
          <a:latin typeface="Arial" pitchFamily="34" charset="0"/>
        </a:defRPr>
      </a:lvl3pPr>
      <a:lvl4pPr algn="l" rtl="0" eaLnBrk="0" fontAlgn="base" hangingPunct="0">
        <a:spcBef>
          <a:spcPct val="0"/>
        </a:spcBef>
        <a:spcAft>
          <a:spcPct val="0"/>
        </a:spcAft>
        <a:defRPr sz="2800" b="1">
          <a:solidFill>
            <a:srgbClr val="CC0000"/>
          </a:solidFill>
          <a:latin typeface="Arial" pitchFamily="34" charset="0"/>
        </a:defRPr>
      </a:lvl4pPr>
      <a:lvl5pPr algn="l" rtl="0" eaLnBrk="0" fontAlgn="base" hangingPunct="0">
        <a:spcBef>
          <a:spcPct val="0"/>
        </a:spcBef>
        <a:spcAft>
          <a:spcPct val="0"/>
        </a:spcAft>
        <a:defRPr sz="2800" b="1">
          <a:solidFill>
            <a:srgbClr val="CC0000"/>
          </a:solidFill>
          <a:latin typeface="Arial" pitchFamily="34" charset="0"/>
        </a:defRPr>
      </a:lvl5pPr>
      <a:lvl6pPr marL="457200" algn="l" rtl="0" eaLnBrk="0" fontAlgn="base" hangingPunct="0">
        <a:spcBef>
          <a:spcPct val="0"/>
        </a:spcBef>
        <a:spcAft>
          <a:spcPct val="0"/>
        </a:spcAft>
        <a:defRPr sz="2800" b="1">
          <a:solidFill>
            <a:srgbClr val="CC0000"/>
          </a:solidFill>
          <a:latin typeface="Arial" pitchFamily="34" charset="0"/>
        </a:defRPr>
      </a:lvl6pPr>
      <a:lvl7pPr marL="914400" algn="l" rtl="0" eaLnBrk="0" fontAlgn="base" hangingPunct="0">
        <a:spcBef>
          <a:spcPct val="0"/>
        </a:spcBef>
        <a:spcAft>
          <a:spcPct val="0"/>
        </a:spcAft>
        <a:defRPr sz="2800" b="1">
          <a:solidFill>
            <a:srgbClr val="CC0000"/>
          </a:solidFill>
          <a:latin typeface="Arial" pitchFamily="34" charset="0"/>
        </a:defRPr>
      </a:lvl7pPr>
      <a:lvl8pPr marL="1371600" algn="l" rtl="0" eaLnBrk="0" fontAlgn="base" hangingPunct="0">
        <a:spcBef>
          <a:spcPct val="0"/>
        </a:spcBef>
        <a:spcAft>
          <a:spcPct val="0"/>
        </a:spcAft>
        <a:defRPr sz="2800" b="1">
          <a:solidFill>
            <a:srgbClr val="CC0000"/>
          </a:solidFill>
          <a:latin typeface="Arial" pitchFamily="34" charset="0"/>
        </a:defRPr>
      </a:lvl8pPr>
      <a:lvl9pPr marL="1828800" algn="l" rtl="0" eaLnBrk="0" fontAlgn="base" hangingPunct="0">
        <a:spcBef>
          <a:spcPct val="0"/>
        </a:spcBef>
        <a:spcAft>
          <a:spcPct val="0"/>
        </a:spcAft>
        <a:defRPr sz="2800" b="1">
          <a:solidFill>
            <a:srgbClr val="CC0000"/>
          </a:solidFill>
          <a:latin typeface="Arial" pitchFamily="34" charset="0"/>
        </a:defRPr>
      </a:lvl9pPr>
    </p:titleStyle>
    <p:bodyStyle>
      <a:lvl1pPr marL="342900" indent="-342900" algn="l" rtl="0" eaLnBrk="0" fontAlgn="base" hangingPunct="0">
        <a:spcBef>
          <a:spcPct val="20000"/>
        </a:spcBef>
        <a:spcAft>
          <a:spcPct val="0"/>
        </a:spcAft>
        <a:buClr>
          <a:srgbClr val="CC0000"/>
        </a:buClr>
        <a:buChar char="•"/>
        <a:defRPr sz="2400" b="1">
          <a:solidFill>
            <a:srgbClr val="000099"/>
          </a:solidFill>
          <a:latin typeface="+mn-lt"/>
          <a:ea typeface="+mn-ea"/>
          <a:cs typeface="+mn-cs"/>
        </a:defRPr>
      </a:lvl1pPr>
      <a:lvl2pPr marL="742950" indent="-285750" algn="l" rtl="0" eaLnBrk="0" fontAlgn="base" hangingPunct="0">
        <a:spcBef>
          <a:spcPct val="20000"/>
        </a:spcBef>
        <a:spcAft>
          <a:spcPct val="0"/>
        </a:spcAft>
        <a:buClr>
          <a:srgbClr val="CC0000"/>
        </a:buClr>
        <a:buChar char="•"/>
        <a:defRPr sz="2400" b="1">
          <a:solidFill>
            <a:srgbClr val="0000FF"/>
          </a:solidFill>
          <a:latin typeface="+mn-lt"/>
        </a:defRPr>
      </a:lvl2pPr>
      <a:lvl3pPr marL="1143000" indent="-228600" algn="l" rtl="0" eaLnBrk="0" fontAlgn="base" hangingPunct="0">
        <a:spcBef>
          <a:spcPct val="20000"/>
        </a:spcBef>
        <a:spcAft>
          <a:spcPct val="0"/>
        </a:spcAft>
        <a:buClr>
          <a:srgbClr val="CC0000"/>
        </a:buClr>
        <a:buChar char="•"/>
        <a:defRPr sz="2400" b="1">
          <a:solidFill>
            <a:srgbClr val="CC0000"/>
          </a:solidFill>
          <a:latin typeface="+mn-lt"/>
        </a:defRPr>
      </a:lvl3pPr>
      <a:lvl4pPr marL="1600200" indent="-228600" algn="l" rtl="0" eaLnBrk="0" fontAlgn="base" hangingPunct="0">
        <a:spcBef>
          <a:spcPct val="20000"/>
        </a:spcBef>
        <a:spcAft>
          <a:spcPct val="0"/>
        </a:spcAft>
        <a:buClr>
          <a:srgbClr val="CC0000"/>
        </a:buClr>
        <a:buChar char="•"/>
        <a:defRPr sz="1600" b="1">
          <a:solidFill>
            <a:srgbClr val="0000FF"/>
          </a:solidFill>
          <a:latin typeface="+mn-lt"/>
        </a:defRPr>
      </a:lvl4pPr>
      <a:lvl5pPr marL="2057400" indent="-228600" algn="l" rtl="0" eaLnBrk="0" fontAlgn="base" hangingPunct="0">
        <a:spcBef>
          <a:spcPct val="20000"/>
        </a:spcBef>
        <a:spcAft>
          <a:spcPct val="0"/>
        </a:spcAft>
        <a:buClr>
          <a:srgbClr val="CC0000"/>
        </a:buClr>
        <a:buChar char="•"/>
        <a:defRPr sz="1200">
          <a:solidFill>
            <a:srgbClr val="0000FF"/>
          </a:solidFill>
          <a:latin typeface="+mn-lt"/>
        </a:defRPr>
      </a:lvl5pPr>
      <a:lvl6pPr marL="2514600" indent="-228600" algn="l" rtl="0" eaLnBrk="0" fontAlgn="base" hangingPunct="0">
        <a:spcBef>
          <a:spcPct val="20000"/>
        </a:spcBef>
        <a:spcAft>
          <a:spcPct val="0"/>
        </a:spcAft>
        <a:buClr>
          <a:srgbClr val="CC0000"/>
        </a:buClr>
        <a:buChar char="•"/>
        <a:defRPr sz="1200">
          <a:solidFill>
            <a:srgbClr val="0000FF"/>
          </a:solidFill>
          <a:latin typeface="+mn-lt"/>
        </a:defRPr>
      </a:lvl6pPr>
      <a:lvl7pPr marL="2971800" indent="-228600" algn="l" rtl="0" eaLnBrk="0" fontAlgn="base" hangingPunct="0">
        <a:spcBef>
          <a:spcPct val="20000"/>
        </a:spcBef>
        <a:spcAft>
          <a:spcPct val="0"/>
        </a:spcAft>
        <a:buClr>
          <a:srgbClr val="CC0000"/>
        </a:buClr>
        <a:buChar char="•"/>
        <a:defRPr sz="1200">
          <a:solidFill>
            <a:srgbClr val="0000FF"/>
          </a:solidFill>
          <a:latin typeface="+mn-lt"/>
        </a:defRPr>
      </a:lvl7pPr>
      <a:lvl8pPr marL="3429000" indent="-228600" algn="l" rtl="0" eaLnBrk="0" fontAlgn="base" hangingPunct="0">
        <a:spcBef>
          <a:spcPct val="20000"/>
        </a:spcBef>
        <a:spcAft>
          <a:spcPct val="0"/>
        </a:spcAft>
        <a:buClr>
          <a:srgbClr val="CC0000"/>
        </a:buClr>
        <a:buChar char="•"/>
        <a:defRPr sz="1200">
          <a:solidFill>
            <a:srgbClr val="0000FF"/>
          </a:solidFill>
          <a:latin typeface="+mn-lt"/>
        </a:defRPr>
      </a:lvl8pPr>
      <a:lvl9pPr marL="3886200" indent="-228600" algn="l" rtl="0" eaLnBrk="0" fontAlgn="base" hangingPunct="0">
        <a:spcBef>
          <a:spcPct val="20000"/>
        </a:spcBef>
        <a:spcAft>
          <a:spcPct val="0"/>
        </a:spcAft>
        <a:buClr>
          <a:srgbClr val="CC0000"/>
        </a:buClr>
        <a:buChar char="•"/>
        <a:defRPr sz="1200">
          <a:solidFill>
            <a:srgbClr val="0000FF"/>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171400"/>
            <a:ext cx="9144000" cy="1908215"/>
          </a:xfrm>
          <a:prstGeom prst="rect">
            <a:avLst/>
          </a:prstGeom>
          <a:noFill/>
        </p:spPr>
        <p:txBody>
          <a:bodyPr wrap="squar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a:defRPr/>
            </a:pPr>
            <a:r>
              <a:rPr lang="tr-TR" sz="2200" b="1" kern="0" dirty="0">
                <a:ln w="11430"/>
                <a:solidFill>
                  <a:srgbClr val="0000FF"/>
                </a:solidFill>
                <a:latin typeface="Arial Black" panose="020B0A04020102020204" pitchFamily="34" charset="0"/>
                <a:cs typeface="Arial" panose="020B0604020202020204" pitchFamily="34" charset="0"/>
              </a:rPr>
              <a:t>T.C.</a:t>
            </a:r>
          </a:p>
          <a:p>
            <a:pPr algn="ctr">
              <a:defRPr/>
            </a:pPr>
            <a:r>
              <a:rPr lang="tr-TR" sz="2200" b="1" kern="0" dirty="0">
                <a:ln w="11430"/>
                <a:solidFill>
                  <a:srgbClr val="0000FF"/>
                </a:solidFill>
                <a:latin typeface="Arial Black" panose="020B0A04020102020204" pitchFamily="34" charset="0"/>
                <a:cs typeface="Arial" panose="020B0604020202020204" pitchFamily="34" charset="0"/>
              </a:rPr>
              <a:t>ORMAN VE SU İŞLERİ </a:t>
            </a:r>
            <a:r>
              <a:rPr lang="tr-TR" sz="2200" b="1" kern="0" dirty="0" smtClean="0">
                <a:ln w="11430"/>
                <a:solidFill>
                  <a:srgbClr val="0000FF"/>
                </a:solidFill>
                <a:latin typeface="Arial Black" panose="020B0A04020102020204" pitchFamily="34" charset="0"/>
                <a:cs typeface="Arial" panose="020B0604020202020204" pitchFamily="34" charset="0"/>
              </a:rPr>
              <a:t>BAKANLIĞI</a:t>
            </a:r>
          </a:p>
          <a:p>
            <a:pPr algn="ctr">
              <a:defRPr/>
            </a:pPr>
            <a:r>
              <a:rPr lang="tr-TR" sz="2200" b="1" kern="0" dirty="0" smtClean="0">
                <a:ln w="11430"/>
                <a:solidFill>
                  <a:srgbClr val="0000FF"/>
                </a:solidFill>
                <a:latin typeface="Arial Black" panose="020B0A04020102020204" pitchFamily="34" charset="0"/>
                <a:cs typeface="Arial" panose="020B0604020202020204" pitchFamily="34" charset="0"/>
              </a:rPr>
              <a:t>DEVLET SU İŞLERİ GENEL MÜDÜRLÜĞÜ</a:t>
            </a:r>
          </a:p>
          <a:p>
            <a:pPr algn="ctr">
              <a:defRPr/>
            </a:pPr>
            <a:endParaRPr lang="tr-TR" sz="2400" b="1" kern="0" dirty="0" smtClean="0">
              <a:ln w="11430"/>
              <a:solidFill>
                <a:srgbClr val="0000FF"/>
              </a:solidFill>
              <a:effectLst>
                <a:outerShdw blurRad="50800" dist="39000" dir="5460000" algn="tl">
                  <a:srgbClr val="000000">
                    <a:alpha val="38000"/>
                  </a:srgbClr>
                </a:outerShdw>
              </a:effectLst>
              <a:latin typeface="Arial Black" panose="020B0A04020102020204" pitchFamily="34" charset="0"/>
            </a:endParaRPr>
          </a:p>
          <a:p>
            <a:pPr algn="ctr">
              <a:defRPr/>
            </a:pPr>
            <a:r>
              <a:rPr lang="tr-TR" sz="2800" b="1" spc="48" dirty="0" smtClean="0">
                <a:ln w="11430"/>
                <a:solidFill>
                  <a:srgbClr val="FF000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DEVLET SU İŞLERİ 20. </a:t>
            </a:r>
            <a:r>
              <a:rPr lang="tr-TR" sz="2800" b="1" spc="48" dirty="0">
                <a:ln w="11430"/>
                <a:solidFill>
                  <a:srgbClr val="FF000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BÖLGE MÜDÜRLÜĞÜ</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720" y="1702205"/>
            <a:ext cx="14509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66380"/>
            <a:ext cx="91440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6 Metin kutusu"/>
          <p:cNvSpPr txBox="1"/>
          <p:nvPr/>
        </p:nvSpPr>
        <p:spPr>
          <a:xfrm>
            <a:off x="1577380" y="5633372"/>
            <a:ext cx="571504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16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Sadullah SEVEN</a:t>
            </a:r>
            <a:endParaRPr lang="tr-TR" sz="16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a:p>
            <a:pPr algn="ctr" fontAlgn="auto">
              <a:spcBef>
                <a:spcPts val="0"/>
              </a:spcBef>
              <a:spcAft>
                <a:spcPts val="0"/>
              </a:spcAft>
              <a:defRPr/>
            </a:pPr>
            <a:r>
              <a:rPr lang="tr-TR" sz="14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Bölge </a:t>
            </a:r>
            <a:r>
              <a:rPr lang="tr-TR" sz="14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Müdürü</a:t>
            </a:r>
            <a:endParaRPr lang="tr-TR" sz="14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a:p>
            <a:pPr algn="ctr" fontAlgn="auto">
              <a:spcBef>
                <a:spcPts val="0"/>
              </a:spcBef>
              <a:spcAft>
                <a:spcPts val="0"/>
              </a:spcAft>
              <a:defRPr/>
            </a:pPr>
            <a:r>
              <a:rPr lang="tr-TR" sz="1400" b="1" kern="0"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rPr>
              <a:t>26.01.2018</a:t>
            </a:r>
            <a:endParaRPr lang="tr-TR" sz="1400" b="1" kern="0"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a:cs typeface="+mn-cs"/>
            </a:endParaRPr>
          </a:p>
        </p:txBody>
      </p:sp>
      <p:sp>
        <p:nvSpPr>
          <p:cNvPr id="2" name="Dikdörtgen 1"/>
          <p:cNvSpPr/>
          <p:nvPr/>
        </p:nvSpPr>
        <p:spPr>
          <a:xfrm>
            <a:off x="395536" y="2852936"/>
            <a:ext cx="7992888" cy="978729"/>
          </a:xfrm>
          <a:prstGeom prst="rect">
            <a:avLst/>
          </a:prstGeom>
        </p:spPr>
        <p:txBody>
          <a:bodyPr wrap="square">
            <a:spAutoFit/>
          </a:bodyPr>
          <a:lstStyle/>
          <a:p>
            <a:pPr lvl="0" algn="ctr">
              <a:lnSpc>
                <a:spcPct val="80000"/>
              </a:lnSpc>
              <a:spcBef>
                <a:spcPct val="20000"/>
              </a:spcBef>
              <a:buClr>
                <a:srgbClr val="CC0000"/>
              </a:buClr>
              <a:defRPr/>
            </a:pPr>
            <a:r>
              <a:rPr lang="tr-TR" sz="3200" b="1" kern="0" spc="50" dirty="0">
                <a:ln w="11430"/>
                <a:solidFill>
                  <a:srgbClr val="FF0000"/>
                </a:solidFill>
                <a:effectLst>
                  <a:outerShdw blurRad="76200" dist="50800" dir="5400000" algn="tl" rotWithShape="0">
                    <a:srgbClr val="000000">
                      <a:alpha val="65000"/>
                    </a:srgbClr>
                  </a:outerShdw>
                </a:effectLst>
                <a:latin typeface="Arial"/>
                <a:cs typeface="+mn-cs"/>
              </a:rPr>
              <a:t>DSİ GENEL MÜDÜRLÜĞÜNÜN  </a:t>
            </a:r>
          </a:p>
          <a:p>
            <a:pPr lvl="0" algn="ctr">
              <a:lnSpc>
                <a:spcPct val="80000"/>
              </a:lnSpc>
              <a:spcBef>
                <a:spcPct val="20000"/>
              </a:spcBef>
              <a:buClr>
                <a:srgbClr val="CC0000"/>
              </a:buClr>
              <a:defRPr/>
            </a:pPr>
            <a:r>
              <a:rPr lang="tr-TR" sz="3200" b="1" kern="0" spc="50" dirty="0">
                <a:ln w="11430"/>
                <a:solidFill>
                  <a:srgbClr val="FF0000"/>
                </a:solidFill>
                <a:effectLst>
                  <a:outerShdw blurRad="76200" dist="50800" dir="5400000" algn="tl" rotWithShape="0">
                    <a:srgbClr val="000000">
                      <a:alpha val="65000"/>
                    </a:srgbClr>
                  </a:outerShdw>
                </a:effectLst>
                <a:latin typeface="Arial"/>
                <a:cs typeface="+mn-cs"/>
              </a:rPr>
              <a:t>KİLİS İLİNDEKİ FAALİYETLERİ </a:t>
            </a:r>
            <a:endParaRPr lang="en-US" sz="3200" b="1" kern="0" spc="50" dirty="0">
              <a:ln w="11430"/>
              <a:solidFill>
                <a:srgbClr val="FF0000"/>
              </a:solidFill>
              <a:effectLst>
                <a:outerShdw blurRad="76200" dist="50800" dir="5400000" algn="tl" rotWithShape="0">
                  <a:srgbClr val="000000">
                    <a:alpha val="65000"/>
                  </a:srgbClr>
                </a:outerShdw>
              </a:effectLst>
              <a:latin typeface="Arial"/>
              <a:cs typeface="+mn-cs"/>
            </a:endParaRPr>
          </a:p>
        </p:txBody>
      </p:sp>
    </p:spTree>
    <p:extLst>
      <p:ext uri="{BB962C8B-B14F-4D97-AF65-F5344CB8AC3E}">
        <p14:creationId xmlns:p14="http://schemas.microsoft.com/office/powerpoint/2010/main" val="2861385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986"/>
          <p:cNvGrpSpPr>
            <a:grpSpLocks/>
          </p:cNvGrpSpPr>
          <p:nvPr/>
        </p:nvGrpSpPr>
        <p:grpSpPr bwMode="auto">
          <a:xfrm>
            <a:off x="0" y="1943536"/>
            <a:ext cx="8918053" cy="2703714"/>
            <a:chOff x="-397" y="618"/>
            <a:chExt cx="6525" cy="1528"/>
          </a:xfrm>
        </p:grpSpPr>
        <p:grpSp>
          <p:nvGrpSpPr>
            <p:cNvPr id="5" name="Group 842"/>
            <p:cNvGrpSpPr>
              <a:grpSpLocks/>
            </p:cNvGrpSpPr>
            <p:nvPr userDrawn="1"/>
          </p:nvGrpSpPr>
          <p:grpSpPr bwMode="auto">
            <a:xfrm rot="17024435" flipH="1">
              <a:off x="2237" y="-2005"/>
              <a:ext cx="1216" cy="6462"/>
              <a:chOff x="2336" y="-8"/>
              <a:chExt cx="1252" cy="4337"/>
            </a:xfrm>
          </p:grpSpPr>
          <p:sp>
            <p:nvSpPr>
              <p:cNvPr id="17" name="Freeform 843"/>
              <p:cNvSpPr>
                <a:spLocks/>
              </p:cNvSpPr>
              <p:nvPr userDrawn="1"/>
            </p:nvSpPr>
            <p:spPr bwMode="auto">
              <a:xfrm>
                <a:off x="2336" y="-8"/>
                <a:ext cx="872" cy="4337"/>
              </a:xfrm>
              <a:custGeom>
                <a:avLst/>
                <a:gdLst>
                  <a:gd name="T0" fmla="*/ 264 w 369"/>
                  <a:gd name="T1" fmla="*/ 0 h 1836"/>
                  <a:gd name="T2" fmla="*/ 242 w 369"/>
                  <a:gd name="T3" fmla="*/ 870 h 1836"/>
                  <a:gd name="T4" fmla="*/ 0 w 369"/>
                  <a:gd name="T5" fmla="*/ 1836 h 1836"/>
                </a:gdLst>
                <a:ahLst/>
                <a:cxnLst>
                  <a:cxn ang="0">
                    <a:pos x="T0" y="T1"/>
                  </a:cxn>
                  <a:cxn ang="0">
                    <a:pos x="T2" y="T3"/>
                  </a:cxn>
                  <a:cxn ang="0">
                    <a:pos x="T4" y="T5"/>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D91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8" name="Freeform 844"/>
              <p:cNvSpPr>
                <a:spLocks/>
              </p:cNvSpPr>
              <p:nvPr userDrawn="1"/>
            </p:nvSpPr>
            <p:spPr bwMode="auto">
              <a:xfrm>
                <a:off x="2343" y="-8"/>
                <a:ext cx="893" cy="4337"/>
              </a:xfrm>
              <a:custGeom>
                <a:avLst/>
                <a:gdLst>
                  <a:gd name="T0" fmla="*/ 263 w 378"/>
                  <a:gd name="T1" fmla="*/ 0 h 1836"/>
                  <a:gd name="T2" fmla="*/ 249 w 378"/>
                  <a:gd name="T3" fmla="*/ 870 h 1836"/>
                  <a:gd name="T4" fmla="*/ 31 w 378"/>
                  <a:gd name="T5" fmla="*/ 1836 h 1836"/>
                </a:gdLst>
                <a:ahLst/>
                <a:cxnLst>
                  <a:cxn ang="0">
                    <a:pos x="T0" y="T1"/>
                  </a:cxn>
                  <a:cxn ang="0">
                    <a:pos x="T2" y="T3"/>
                  </a:cxn>
                  <a:cxn ang="0">
                    <a:pos x="T4" y="T5"/>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ACE1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9" name="Freeform 845"/>
              <p:cNvSpPr>
                <a:spLocks/>
              </p:cNvSpPr>
              <p:nvPr userDrawn="1"/>
            </p:nvSpPr>
            <p:spPr bwMode="auto">
              <a:xfrm>
                <a:off x="2350" y="-8"/>
                <a:ext cx="917" cy="4337"/>
              </a:xfrm>
              <a:custGeom>
                <a:avLst/>
                <a:gdLst>
                  <a:gd name="T0" fmla="*/ 263 w 388"/>
                  <a:gd name="T1" fmla="*/ 0 h 1836"/>
                  <a:gd name="T2" fmla="*/ 256 w 388"/>
                  <a:gd name="T3" fmla="*/ 870 h 1836"/>
                  <a:gd name="T4" fmla="*/ 62 w 388"/>
                  <a:gd name="T5" fmla="*/ 1836 h 1836"/>
                </a:gdLst>
                <a:ahLst/>
                <a:cxnLst>
                  <a:cxn ang="0">
                    <a:pos x="T0" y="T1"/>
                  </a:cxn>
                  <a:cxn ang="0">
                    <a:pos x="T2" y="T3"/>
                  </a:cxn>
                  <a:cxn ang="0">
                    <a:pos x="T4" y="T5"/>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7C41E"/>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20" name="Freeform 846"/>
              <p:cNvSpPr>
                <a:spLocks/>
              </p:cNvSpPr>
              <p:nvPr userDrawn="1"/>
            </p:nvSpPr>
            <p:spPr bwMode="auto">
              <a:xfrm>
                <a:off x="2355" y="-8"/>
                <a:ext cx="940" cy="4337"/>
              </a:xfrm>
              <a:custGeom>
                <a:avLst/>
                <a:gdLst>
                  <a:gd name="T0" fmla="*/ 263 w 398"/>
                  <a:gd name="T1" fmla="*/ 0 h 1836"/>
                  <a:gd name="T2" fmla="*/ 264 w 398"/>
                  <a:gd name="T3" fmla="*/ 870 h 1836"/>
                  <a:gd name="T4" fmla="*/ 94 w 398"/>
                  <a:gd name="T5" fmla="*/ 1836 h 1836"/>
                </a:gdLst>
                <a:ahLst/>
                <a:cxnLst>
                  <a:cxn ang="0">
                    <a:pos x="T0" y="T1"/>
                  </a:cxn>
                  <a:cxn ang="0">
                    <a:pos x="T2" y="T3"/>
                  </a:cxn>
                  <a:cxn ang="0">
                    <a:pos x="T4" y="T5"/>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E3BA2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21" name="Freeform 847"/>
              <p:cNvSpPr>
                <a:spLocks/>
              </p:cNvSpPr>
              <p:nvPr userDrawn="1"/>
            </p:nvSpPr>
            <p:spPr bwMode="auto">
              <a:xfrm>
                <a:off x="2360" y="-8"/>
                <a:ext cx="964" cy="4337"/>
              </a:xfrm>
              <a:custGeom>
                <a:avLst/>
                <a:gdLst>
                  <a:gd name="T0" fmla="*/ 264 w 408"/>
                  <a:gd name="T1" fmla="*/ 0 h 1836"/>
                  <a:gd name="T2" fmla="*/ 271 w 408"/>
                  <a:gd name="T3" fmla="*/ 870 h 1836"/>
                  <a:gd name="T4" fmla="*/ 125 w 408"/>
                  <a:gd name="T5" fmla="*/ 1836 h 1836"/>
                </a:gdLst>
                <a:ahLst/>
                <a:cxnLst>
                  <a:cxn ang="0">
                    <a:pos x="T0" y="T1"/>
                  </a:cxn>
                  <a:cxn ang="0">
                    <a:pos x="T2" y="T3"/>
                  </a:cxn>
                  <a:cxn ang="0">
                    <a:pos x="T4" y="T5"/>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FAF2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22" name="Freeform 848"/>
              <p:cNvSpPr>
                <a:spLocks/>
              </p:cNvSpPr>
              <p:nvPr userDrawn="1"/>
            </p:nvSpPr>
            <p:spPr bwMode="auto">
              <a:xfrm>
                <a:off x="2365" y="-8"/>
                <a:ext cx="987" cy="4337"/>
              </a:xfrm>
              <a:custGeom>
                <a:avLst/>
                <a:gdLst>
                  <a:gd name="T0" fmla="*/ 264 w 418"/>
                  <a:gd name="T1" fmla="*/ 0 h 1836"/>
                  <a:gd name="T2" fmla="*/ 279 w 418"/>
                  <a:gd name="T3" fmla="*/ 870 h 1836"/>
                  <a:gd name="T4" fmla="*/ 157 w 418"/>
                  <a:gd name="T5" fmla="*/ 1836 h 1836"/>
                </a:gdLst>
                <a:ahLst/>
                <a:cxnLst>
                  <a:cxn ang="0">
                    <a:pos x="T0" y="T1"/>
                  </a:cxn>
                  <a:cxn ang="0">
                    <a:pos x="T2" y="T3"/>
                  </a:cxn>
                  <a:cxn ang="0">
                    <a:pos x="T4" y="T5"/>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CA52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23" name="Freeform 849"/>
              <p:cNvSpPr>
                <a:spLocks/>
              </p:cNvSpPr>
              <p:nvPr userDrawn="1"/>
            </p:nvSpPr>
            <p:spPr bwMode="auto">
              <a:xfrm>
                <a:off x="2372" y="-8"/>
                <a:ext cx="1039" cy="4337"/>
              </a:xfrm>
              <a:custGeom>
                <a:avLst/>
                <a:gdLst>
                  <a:gd name="T0" fmla="*/ 263 w 440"/>
                  <a:gd name="T1" fmla="*/ 0 h 1836"/>
                  <a:gd name="T2" fmla="*/ 286 w 440"/>
                  <a:gd name="T3" fmla="*/ 870 h 1836"/>
                  <a:gd name="T4" fmla="*/ 188 w 440"/>
                  <a:gd name="T5" fmla="*/ 1836 h 1836"/>
                </a:gdLst>
                <a:ahLst/>
                <a:cxnLst>
                  <a:cxn ang="0">
                    <a:pos x="T0" y="T1"/>
                  </a:cxn>
                  <a:cxn ang="0">
                    <a:pos x="T2" y="T3"/>
                  </a:cxn>
                  <a:cxn ang="0">
                    <a:pos x="T4" y="T5"/>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99A2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24" name="Freeform 850"/>
              <p:cNvSpPr>
                <a:spLocks/>
              </p:cNvSpPr>
              <p:nvPr userDrawn="1"/>
            </p:nvSpPr>
            <p:spPr bwMode="auto">
              <a:xfrm>
                <a:off x="2376" y="-8"/>
                <a:ext cx="1094" cy="4337"/>
              </a:xfrm>
              <a:custGeom>
                <a:avLst/>
                <a:gdLst>
                  <a:gd name="T0" fmla="*/ 264 w 463"/>
                  <a:gd name="T1" fmla="*/ 0 h 1836"/>
                  <a:gd name="T2" fmla="*/ 294 w 463"/>
                  <a:gd name="T3" fmla="*/ 870 h 1836"/>
                  <a:gd name="T4" fmla="*/ 220 w 463"/>
                  <a:gd name="T5" fmla="*/ 1836 h 1836"/>
                </a:gdLst>
                <a:ahLst/>
                <a:cxnLst>
                  <a:cxn ang="0">
                    <a:pos x="T0" y="T1"/>
                  </a:cxn>
                  <a:cxn ang="0">
                    <a:pos x="T2" y="T3"/>
                  </a:cxn>
                  <a:cxn ang="0">
                    <a:pos x="T4" y="T5"/>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D5912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25" name="Freeform 851"/>
              <p:cNvSpPr>
                <a:spLocks/>
              </p:cNvSpPr>
              <p:nvPr userDrawn="1"/>
            </p:nvSpPr>
            <p:spPr bwMode="auto">
              <a:xfrm>
                <a:off x="2381" y="-8"/>
                <a:ext cx="1148" cy="4337"/>
              </a:xfrm>
              <a:custGeom>
                <a:avLst/>
                <a:gdLst>
                  <a:gd name="T0" fmla="*/ 264 w 486"/>
                  <a:gd name="T1" fmla="*/ 0 h 1836"/>
                  <a:gd name="T2" fmla="*/ 302 w 486"/>
                  <a:gd name="T3" fmla="*/ 870 h 1836"/>
                  <a:gd name="T4" fmla="*/ 252 w 486"/>
                  <a:gd name="T5" fmla="*/ 1836 h 1836"/>
                </a:gdLst>
                <a:ahLst/>
                <a:cxnLst>
                  <a:cxn ang="0">
                    <a:pos x="T0" y="T1"/>
                  </a:cxn>
                  <a:cxn ang="0">
                    <a:pos x="T2" y="T3"/>
                  </a:cxn>
                  <a:cxn ang="0">
                    <a:pos x="T4" y="T5"/>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D3882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26" name="Freeform 852"/>
              <p:cNvSpPr>
                <a:spLocks/>
              </p:cNvSpPr>
              <p:nvPr userDrawn="1"/>
            </p:nvSpPr>
            <p:spPr bwMode="auto">
              <a:xfrm>
                <a:off x="2386" y="-8"/>
                <a:ext cx="1202" cy="4337"/>
              </a:xfrm>
              <a:custGeom>
                <a:avLst/>
                <a:gdLst>
                  <a:gd name="T0" fmla="*/ 264 w 509"/>
                  <a:gd name="T1" fmla="*/ 0 h 1836"/>
                  <a:gd name="T2" fmla="*/ 309 w 509"/>
                  <a:gd name="T3" fmla="*/ 870 h 1836"/>
                  <a:gd name="T4" fmla="*/ 283 w 509"/>
                  <a:gd name="T5" fmla="*/ 1836 h 1836"/>
                </a:gdLst>
                <a:ahLst/>
                <a:cxnLst>
                  <a:cxn ang="0">
                    <a:pos x="T0" y="T1"/>
                  </a:cxn>
                  <a:cxn ang="0">
                    <a:pos x="T2" y="T3"/>
                  </a:cxn>
                  <a:cxn ang="0">
                    <a:pos x="T4" y="T5"/>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D07E2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grpSp>
        <p:grpSp>
          <p:nvGrpSpPr>
            <p:cNvPr id="6" name="Group 886"/>
            <p:cNvGrpSpPr>
              <a:grpSpLocks/>
            </p:cNvGrpSpPr>
            <p:nvPr userDrawn="1"/>
          </p:nvGrpSpPr>
          <p:grpSpPr bwMode="auto">
            <a:xfrm rot="17355699" flipH="1">
              <a:off x="2258" y="-1725"/>
              <a:ext cx="1216" cy="6525"/>
              <a:chOff x="2336" y="-8"/>
              <a:chExt cx="1252" cy="4337"/>
            </a:xfrm>
          </p:grpSpPr>
          <p:sp>
            <p:nvSpPr>
              <p:cNvPr id="7" name="Freeform 887"/>
              <p:cNvSpPr>
                <a:spLocks/>
              </p:cNvSpPr>
              <p:nvPr userDrawn="1"/>
            </p:nvSpPr>
            <p:spPr bwMode="auto">
              <a:xfrm>
                <a:off x="2336" y="-8"/>
                <a:ext cx="872" cy="4337"/>
              </a:xfrm>
              <a:custGeom>
                <a:avLst/>
                <a:gdLst>
                  <a:gd name="T0" fmla="*/ 264 w 369"/>
                  <a:gd name="T1" fmla="*/ 0 h 1836"/>
                  <a:gd name="T2" fmla="*/ 242 w 369"/>
                  <a:gd name="T3" fmla="*/ 870 h 1836"/>
                  <a:gd name="T4" fmla="*/ 0 w 369"/>
                  <a:gd name="T5" fmla="*/ 1836 h 1836"/>
                </a:gdLst>
                <a:ahLst/>
                <a:cxnLst>
                  <a:cxn ang="0">
                    <a:pos x="T0" y="T1"/>
                  </a:cxn>
                  <a:cxn ang="0">
                    <a:pos x="T2" y="T3"/>
                  </a:cxn>
                  <a:cxn ang="0">
                    <a:pos x="T4" y="T5"/>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8" name="Freeform 888"/>
              <p:cNvSpPr>
                <a:spLocks/>
              </p:cNvSpPr>
              <p:nvPr userDrawn="1"/>
            </p:nvSpPr>
            <p:spPr bwMode="auto">
              <a:xfrm>
                <a:off x="2343" y="-8"/>
                <a:ext cx="893" cy="4337"/>
              </a:xfrm>
              <a:custGeom>
                <a:avLst/>
                <a:gdLst>
                  <a:gd name="T0" fmla="*/ 263 w 378"/>
                  <a:gd name="T1" fmla="*/ 0 h 1836"/>
                  <a:gd name="T2" fmla="*/ 249 w 378"/>
                  <a:gd name="T3" fmla="*/ 870 h 1836"/>
                  <a:gd name="T4" fmla="*/ 31 w 378"/>
                  <a:gd name="T5" fmla="*/ 1836 h 1836"/>
                </a:gdLst>
                <a:ahLst/>
                <a:cxnLst>
                  <a:cxn ang="0">
                    <a:pos x="T0" y="T1"/>
                  </a:cxn>
                  <a:cxn ang="0">
                    <a:pos x="T2" y="T3"/>
                  </a:cxn>
                  <a:cxn ang="0">
                    <a:pos x="T4" y="T5"/>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9" name="Freeform 889"/>
              <p:cNvSpPr>
                <a:spLocks/>
              </p:cNvSpPr>
              <p:nvPr userDrawn="1"/>
            </p:nvSpPr>
            <p:spPr bwMode="auto">
              <a:xfrm>
                <a:off x="2350" y="-8"/>
                <a:ext cx="917" cy="4337"/>
              </a:xfrm>
              <a:custGeom>
                <a:avLst/>
                <a:gdLst>
                  <a:gd name="T0" fmla="*/ 263 w 388"/>
                  <a:gd name="T1" fmla="*/ 0 h 1836"/>
                  <a:gd name="T2" fmla="*/ 256 w 388"/>
                  <a:gd name="T3" fmla="*/ 870 h 1836"/>
                  <a:gd name="T4" fmla="*/ 62 w 388"/>
                  <a:gd name="T5" fmla="*/ 1836 h 1836"/>
                </a:gdLst>
                <a:ahLst/>
                <a:cxnLst>
                  <a:cxn ang="0">
                    <a:pos x="T0" y="T1"/>
                  </a:cxn>
                  <a:cxn ang="0">
                    <a:pos x="T2" y="T3"/>
                  </a:cxn>
                  <a:cxn ang="0">
                    <a:pos x="T4" y="T5"/>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0" name="Freeform 890"/>
              <p:cNvSpPr>
                <a:spLocks/>
              </p:cNvSpPr>
              <p:nvPr userDrawn="1"/>
            </p:nvSpPr>
            <p:spPr bwMode="auto">
              <a:xfrm>
                <a:off x="2355" y="-8"/>
                <a:ext cx="940" cy="4337"/>
              </a:xfrm>
              <a:custGeom>
                <a:avLst/>
                <a:gdLst>
                  <a:gd name="T0" fmla="*/ 263 w 398"/>
                  <a:gd name="T1" fmla="*/ 0 h 1836"/>
                  <a:gd name="T2" fmla="*/ 264 w 398"/>
                  <a:gd name="T3" fmla="*/ 870 h 1836"/>
                  <a:gd name="T4" fmla="*/ 94 w 398"/>
                  <a:gd name="T5" fmla="*/ 1836 h 1836"/>
                </a:gdLst>
                <a:ahLst/>
                <a:cxnLst>
                  <a:cxn ang="0">
                    <a:pos x="T0" y="T1"/>
                  </a:cxn>
                  <a:cxn ang="0">
                    <a:pos x="T2" y="T3"/>
                  </a:cxn>
                  <a:cxn ang="0">
                    <a:pos x="T4" y="T5"/>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1" name="Freeform 891"/>
              <p:cNvSpPr>
                <a:spLocks/>
              </p:cNvSpPr>
              <p:nvPr userDrawn="1"/>
            </p:nvSpPr>
            <p:spPr bwMode="auto">
              <a:xfrm>
                <a:off x="2360" y="-8"/>
                <a:ext cx="964" cy="4337"/>
              </a:xfrm>
              <a:custGeom>
                <a:avLst/>
                <a:gdLst>
                  <a:gd name="T0" fmla="*/ 264 w 408"/>
                  <a:gd name="T1" fmla="*/ 0 h 1836"/>
                  <a:gd name="T2" fmla="*/ 271 w 408"/>
                  <a:gd name="T3" fmla="*/ 870 h 1836"/>
                  <a:gd name="T4" fmla="*/ 125 w 408"/>
                  <a:gd name="T5" fmla="*/ 1836 h 1836"/>
                </a:gdLst>
                <a:ahLst/>
                <a:cxnLst>
                  <a:cxn ang="0">
                    <a:pos x="T0" y="T1"/>
                  </a:cxn>
                  <a:cxn ang="0">
                    <a:pos x="T2" y="T3"/>
                  </a:cxn>
                  <a:cxn ang="0">
                    <a:pos x="T4" y="T5"/>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2" name="Freeform 892"/>
              <p:cNvSpPr>
                <a:spLocks/>
              </p:cNvSpPr>
              <p:nvPr userDrawn="1"/>
            </p:nvSpPr>
            <p:spPr bwMode="auto">
              <a:xfrm>
                <a:off x="2365" y="-8"/>
                <a:ext cx="987" cy="4337"/>
              </a:xfrm>
              <a:custGeom>
                <a:avLst/>
                <a:gdLst>
                  <a:gd name="T0" fmla="*/ 264 w 418"/>
                  <a:gd name="T1" fmla="*/ 0 h 1836"/>
                  <a:gd name="T2" fmla="*/ 279 w 418"/>
                  <a:gd name="T3" fmla="*/ 870 h 1836"/>
                  <a:gd name="T4" fmla="*/ 157 w 418"/>
                  <a:gd name="T5" fmla="*/ 1836 h 1836"/>
                </a:gdLst>
                <a:ahLst/>
                <a:cxnLst>
                  <a:cxn ang="0">
                    <a:pos x="T0" y="T1"/>
                  </a:cxn>
                  <a:cxn ang="0">
                    <a:pos x="T2" y="T3"/>
                  </a:cxn>
                  <a:cxn ang="0">
                    <a:pos x="T4" y="T5"/>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3" name="Freeform 893"/>
              <p:cNvSpPr>
                <a:spLocks/>
              </p:cNvSpPr>
              <p:nvPr userDrawn="1"/>
            </p:nvSpPr>
            <p:spPr bwMode="auto">
              <a:xfrm>
                <a:off x="2372" y="-8"/>
                <a:ext cx="1039" cy="4337"/>
              </a:xfrm>
              <a:custGeom>
                <a:avLst/>
                <a:gdLst>
                  <a:gd name="T0" fmla="*/ 263 w 440"/>
                  <a:gd name="T1" fmla="*/ 0 h 1836"/>
                  <a:gd name="T2" fmla="*/ 286 w 440"/>
                  <a:gd name="T3" fmla="*/ 870 h 1836"/>
                  <a:gd name="T4" fmla="*/ 188 w 440"/>
                  <a:gd name="T5" fmla="*/ 1836 h 1836"/>
                </a:gdLst>
                <a:ahLst/>
                <a:cxnLst>
                  <a:cxn ang="0">
                    <a:pos x="T0" y="T1"/>
                  </a:cxn>
                  <a:cxn ang="0">
                    <a:pos x="T2" y="T3"/>
                  </a:cxn>
                  <a:cxn ang="0">
                    <a:pos x="T4" y="T5"/>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4" name="Freeform 894"/>
              <p:cNvSpPr>
                <a:spLocks/>
              </p:cNvSpPr>
              <p:nvPr userDrawn="1"/>
            </p:nvSpPr>
            <p:spPr bwMode="auto">
              <a:xfrm>
                <a:off x="2376" y="-8"/>
                <a:ext cx="1094" cy="4337"/>
              </a:xfrm>
              <a:custGeom>
                <a:avLst/>
                <a:gdLst>
                  <a:gd name="T0" fmla="*/ 264 w 463"/>
                  <a:gd name="T1" fmla="*/ 0 h 1836"/>
                  <a:gd name="T2" fmla="*/ 294 w 463"/>
                  <a:gd name="T3" fmla="*/ 870 h 1836"/>
                  <a:gd name="T4" fmla="*/ 220 w 463"/>
                  <a:gd name="T5" fmla="*/ 1836 h 1836"/>
                </a:gdLst>
                <a:ahLst/>
                <a:cxnLst>
                  <a:cxn ang="0">
                    <a:pos x="T0" y="T1"/>
                  </a:cxn>
                  <a:cxn ang="0">
                    <a:pos x="T2" y="T3"/>
                  </a:cxn>
                  <a:cxn ang="0">
                    <a:pos x="T4" y="T5"/>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5" name="Freeform 895"/>
              <p:cNvSpPr>
                <a:spLocks/>
              </p:cNvSpPr>
              <p:nvPr userDrawn="1"/>
            </p:nvSpPr>
            <p:spPr bwMode="auto">
              <a:xfrm>
                <a:off x="2381" y="-8"/>
                <a:ext cx="1148" cy="4337"/>
              </a:xfrm>
              <a:custGeom>
                <a:avLst/>
                <a:gdLst>
                  <a:gd name="T0" fmla="*/ 264 w 486"/>
                  <a:gd name="T1" fmla="*/ 0 h 1836"/>
                  <a:gd name="T2" fmla="*/ 302 w 486"/>
                  <a:gd name="T3" fmla="*/ 870 h 1836"/>
                  <a:gd name="T4" fmla="*/ 252 w 486"/>
                  <a:gd name="T5" fmla="*/ 1836 h 1836"/>
                </a:gdLst>
                <a:ahLst/>
                <a:cxnLst>
                  <a:cxn ang="0">
                    <a:pos x="T0" y="T1"/>
                  </a:cxn>
                  <a:cxn ang="0">
                    <a:pos x="T2" y="T3"/>
                  </a:cxn>
                  <a:cxn ang="0">
                    <a:pos x="T4" y="T5"/>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sp>
            <p:nvSpPr>
              <p:cNvPr id="16" name="Freeform 896"/>
              <p:cNvSpPr>
                <a:spLocks/>
              </p:cNvSpPr>
              <p:nvPr userDrawn="1"/>
            </p:nvSpPr>
            <p:spPr bwMode="auto">
              <a:xfrm>
                <a:off x="2386" y="-8"/>
                <a:ext cx="1202" cy="4337"/>
              </a:xfrm>
              <a:custGeom>
                <a:avLst/>
                <a:gdLst>
                  <a:gd name="T0" fmla="*/ 264 w 509"/>
                  <a:gd name="T1" fmla="*/ 0 h 1836"/>
                  <a:gd name="T2" fmla="*/ 309 w 509"/>
                  <a:gd name="T3" fmla="*/ 870 h 1836"/>
                  <a:gd name="T4" fmla="*/ 283 w 509"/>
                  <a:gd name="T5" fmla="*/ 1836 h 1836"/>
                </a:gdLst>
                <a:ahLst/>
                <a:cxnLst>
                  <a:cxn ang="0">
                    <a:pos x="T0" y="T1"/>
                  </a:cxn>
                  <a:cxn ang="0">
                    <a:pos x="T2" y="T3"/>
                  </a:cxn>
                  <a:cxn ang="0">
                    <a:pos x="T4" y="T5"/>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sz="363"/>
              </a:p>
            </p:txBody>
          </p:sp>
        </p:grpSp>
      </p:grpSp>
      <p:sp>
        <p:nvSpPr>
          <p:cNvPr id="2" name="Dikdörtgen 1"/>
          <p:cNvSpPr/>
          <p:nvPr/>
        </p:nvSpPr>
        <p:spPr>
          <a:xfrm>
            <a:off x="3707904" y="3732394"/>
            <a:ext cx="5054691" cy="825291"/>
          </a:xfrm>
          <a:prstGeom prst="rect">
            <a:avLst/>
          </a:prstGeom>
        </p:spPr>
        <p:txBody>
          <a:bodyPr wrap="square">
            <a:spAutoFit/>
          </a:bodyPr>
          <a:lstStyle/>
          <a:p>
            <a:pPr algn="ctr" defTabSz="871002"/>
            <a:r>
              <a:rPr lang="tr-TR" sz="4763" b="1" i="1" dirty="0">
                <a:ln w="11430"/>
                <a:solidFill>
                  <a:srgbClr val="FF0000"/>
                </a:solidFill>
                <a:effectLst>
                  <a:outerShdw blurRad="50800" dist="39000" dir="5460000" algn="tl">
                    <a:srgbClr val="000000">
                      <a:alpha val="38000"/>
                    </a:srgbClr>
                  </a:outerShdw>
                </a:effectLst>
              </a:rPr>
              <a:t>ARZ EDERİM.</a:t>
            </a:r>
            <a:endParaRPr lang="tr-TR" sz="4763" dirty="0">
              <a:solidFill>
                <a:srgbClr val="FF0000"/>
              </a:solidFill>
            </a:endParaRPr>
          </a:p>
        </p:txBody>
      </p:sp>
      <p:sp>
        <p:nvSpPr>
          <p:cNvPr id="27" name="Dikdörtgen 26"/>
          <p:cNvSpPr/>
          <p:nvPr/>
        </p:nvSpPr>
        <p:spPr>
          <a:xfrm>
            <a:off x="3563888" y="5143490"/>
            <a:ext cx="5031800" cy="1309846"/>
          </a:xfrm>
          <a:prstGeom prst="rect">
            <a:avLst/>
          </a:prstGeom>
        </p:spPr>
        <p:txBody>
          <a:bodyPr wrap="square">
            <a:spAutoFit/>
          </a:bodyPr>
          <a:lstStyle/>
          <a:p>
            <a:pPr algn="ctr" defTabSz="871002"/>
            <a:r>
              <a:rPr lang="tr-TR" sz="3956" b="1" i="1" dirty="0" smtClean="0">
                <a:ln w="11430"/>
                <a:solidFill>
                  <a:srgbClr val="FF0000"/>
                </a:solidFill>
                <a:effectLst>
                  <a:outerShdw blurRad="50800" dist="39000" dir="5460000" algn="tl">
                    <a:srgbClr val="000000">
                      <a:alpha val="38000"/>
                    </a:srgbClr>
                  </a:outerShdw>
                </a:effectLst>
              </a:rPr>
              <a:t>Sadullah SEVEN</a:t>
            </a:r>
            <a:endParaRPr lang="tr-TR" sz="3956" b="1" i="1" dirty="0">
              <a:ln w="11430"/>
              <a:solidFill>
                <a:srgbClr val="FF0000"/>
              </a:solidFill>
              <a:effectLst>
                <a:outerShdw blurRad="50800" dist="39000" dir="5460000" algn="tl">
                  <a:srgbClr val="000000">
                    <a:alpha val="38000"/>
                  </a:srgbClr>
                </a:outerShdw>
              </a:effectLst>
            </a:endParaRPr>
          </a:p>
          <a:p>
            <a:pPr algn="ctr" defTabSz="871002"/>
            <a:r>
              <a:rPr lang="tr-TR" sz="3956" b="1" i="1" dirty="0" smtClean="0">
                <a:ln w="11430"/>
                <a:solidFill>
                  <a:srgbClr val="FF0000"/>
                </a:solidFill>
                <a:effectLst>
                  <a:outerShdw blurRad="50800" dist="39000" dir="5460000" algn="tl">
                    <a:srgbClr val="000000">
                      <a:alpha val="38000"/>
                    </a:srgbClr>
                  </a:outerShdw>
                </a:effectLst>
              </a:rPr>
              <a:t>Bölge Müdürü</a:t>
            </a:r>
            <a:endParaRPr lang="tr-TR" sz="3956" dirty="0">
              <a:solidFill>
                <a:srgbClr val="FF0000"/>
              </a:solidFill>
            </a:endParaRPr>
          </a:p>
        </p:txBody>
      </p:sp>
    </p:spTree>
    <p:custDataLst>
      <p:tags r:id="rId1"/>
    </p:custDataLst>
    <p:extLst>
      <p:ext uri="{BB962C8B-B14F-4D97-AF65-F5344CB8AC3E}">
        <p14:creationId xmlns:p14="http://schemas.microsoft.com/office/powerpoint/2010/main" val="2115589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210645"/>
            <a:ext cx="60721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3533722460"/>
              </p:ext>
            </p:extLst>
          </p:nvPr>
        </p:nvGraphicFramePr>
        <p:xfrm>
          <a:off x="827583" y="980727"/>
          <a:ext cx="5256584" cy="5599943"/>
        </p:xfrm>
        <a:graphic>
          <a:graphicData uri="http://schemas.openxmlformats.org/drawingml/2006/table">
            <a:tbl>
              <a:tblPr/>
              <a:tblGrid>
                <a:gridCol w="3017326">
                  <a:extLst>
                    <a:ext uri="{9D8B030D-6E8A-4147-A177-3AD203B41FA5}">
                      <a16:colId xmlns:a16="http://schemas.microsoft.com/office/drawing/2014/main" val="4007373592"/>
                    </a:ext>
                  </a:extLst>
                </a:gridCol>
                <a:gridCol w="1210624">
                  <a:extLst>
                    <a:ext uri="{9D8B030D-6E8A-4147-A177-3AD203B41FA5}">
                      <a16:colId xmlns:a16="http://schemas.microsoft.com/office/drawing/2014/main" val="4164665836"/>
                    </a:ext>
                  </a:extLst>
                </a:gridCol>
                <a:gridCol w="522229">
                  <a:extLst>
                    <a:ext uri="{9D8B030D-6E8A-4147-A177-3AD203B41FA5}">
                      <a16:colId xmlns:a16="http://schemas.microsoft.com/office/drawing/2014/main" val="2164108662"/>
                    </a:ext>
                  </a:extLst>
                </a:gridCol>
                <a:gridCol w="506405">
                  <a:extLst>
                    <a:ext uri="{9D8B030D-6E8A-4147-A177-3AD203B41FA5}">
                      <a16:colId xmlns:a16="http://schemas.microsoft.com/office/drawing/2014/main" val="3072247117"/>
                    </a:ext>
                  </a:extLst>
                </a:gridCol>
              </a:tblGrid>
              <a:tr h="228918">
                <a:tc>
                  <a:txBody>
                    <a:bodyPr/>
                    <a:lstStyle/>
                    <a:p>
                      <a:pPr algn="l" fontAlgn="b"/>
                      <a:r>
                        <a:rPr lang="tr-TR" sz="800" b="1" i="0" u="none" strike="noStrike">
                          <a:effectLst/>
                          <a:latin typeface="+mn-lt"/>
                        </a:rPr>
                        <a:t>1. TOPLANTI DÖNEMİ                                                   :</a:t>
                      </a:r>
                    </a:p>
                  </a:txBody>
                  <a:tcPr marL="5947" marR="5947" marT="5947" marB="0" anchor="b">
                    <a:lnL>
                      <a:noFill/>
                    </a:lnL>
                    <a:lnR>
                      <a:noFill/>
                    </a:lnR>
                    <a:lnT>
                      <a:noFill/>
                    </a:lnT>
                    <a:lnB>
                      <a:noFill/>
                    </a:lnB>
                  </a:tcPr>
                </a:tc>
                <a:tc gridSpan="2">
                  <a:txBody>
                    <a:bodyPr/>
                    <a:lstStyle/>
                    <a:p>
                      <a:pPr algn="l" fontAlgn="b"/>
                      <a:r>
                        <a:rPr lang="tr-TR" sz="800" b="1" i="0" u="none" strike="noStrike">
                          <a:effectLst/>
                          <a:latin typeface="+mn-lt"/>
                        </a:rPr>
                        <a:t>KİLİS-2018 YILI 1. DÖNEM</a:t>
                      </a:r>
                    </a:p>
                  </a:txBody>
                  <a:tcPr marL="5947" marR="5947" marT="5947" marB="0" anchor="b">
                    <a:lnL>
                      <a:noFill/>
                    </a:lnL>
                    <a:lnR>
                      <a:noFill/>
                    </a:lnR>
                    <a:lnT>
                      <a:noFill/>
                    </a:lnT>
                    <a:lnB>
                      <a:noFill/>
                    </a:lnB>
                  </a:tcPr>
                </a:tc>
                <a:tc hMerge="1">
                  <a:txBody>
                    <a:bodyPr/>
                    <a:lstStyle/>
                    <a:p>
                      <a:endParaRPr lang="tr-TR"/>
                    </a:p>
                  </a:txBody>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1339262750"/>
                  </a:ext>
                </a:extLst>
              </a:tr>
              <a:tr h="116649">
                <a:tc rowSpan="2">
                  <a:txBody>
                    <a:bodyPr/>
                    <a:lstStyle/>
                    <a:p>
                      <a:pPr algn="l" fontAlgn="ctr"/>
                      <a:r>
                        <a:rPr lang="tr-TR" sz="800" b="1" i="0" u="none" strike="noStrike">
                          <a:effectLst/>
                          <a:latin typeface="+mn-lt"/>
                        </a:rPr>
                        <a:t>2. YATIRIMCI KURULUŞUN ADI                                  :</a:t>
                      </a:r>
                    </a:p>
                  </a:txBody>
                  <a:tcPr marL="5947" marR="5947" marT="5947" marB="0" anchor="ctr">
                    <a:lnL>
                      <a:noFill/>
                    </a:lnL>
                    <a:lnR>
                      <a:noFill/>
                    </a:lnR>
                    <a:lnT>
                      <a:noFill/>
                    </a:lnT>
                    <a:lnB>
                      <a:noFill/>
                    </a:lnB>
                  </a:tcPr>
                </a:tc>
                <a:tc gridSpan="3">
                  <a:txBody>
                    <a:bodyPr/>
                    <a:lstStyle/>
                    <a:p>
                      <a:pPr algn="l" fontAlgn="b"/>
                      <a:r>
                        <a:rPr lang="tr-TR" sz="800" b="1" i="0" u="none" strike="noStrike">
                          <a:effectLst/>
                          <a:latin typeface="+mn-lt"/>
                        </a:rPr>
                        <a:t>DSİ XX. BÖLGE MÜDÜRLÜĞÜ </a:t>
                      </a:r>
                    </a:p>
                  </a:txBody>
                  <a:tcPr marL="5947" marR="5947" marT="5947" marB="0" anchor="b">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89147651"/>
                  </a:ext>
                </a:extLst>
              </a:tr>
              <a:tr h="228918">
                <a:tc vMerge="1">
                  <a:txBody>
                    <a:bodyPr/>
                    <a:lstStyle/>
                    <a:p>
                      <a:endParaRPr lang="tr-TR"/>
                    </a:p>
                  </a:txBody>
                  <a:tcPr/>
                </a:tc>
                <a:tc gridSpan="2">
                  <a:txBody>
                    <a:bodyPr/>
                    <a:lstStyle/>
                    <a:p>
                      <a:pPr algn="l" fontAlgn="b"/>
                      <a:r>
                        <a:rPr lang="tr-TR" sz="800" b="1" i="0" u="none" strike="noStrike">
                          <a:effectLst/>
                          <a:latin typeface="+mn-lt"/>
                        </a:rPr>
                        <a:t>(202. Şube Müdürlüğü-GAZİANTEP)</a:t>
                      </a:r>
                    </a:p>
                  </a:txBody>
                  <a:tcPr marL="5947" marR="5947" marT="5947" marB="0" anchor="b">
                    <a:lnL>
                      <a:noFill/>
                    </a:lnL>
                    <a:lnR>
                      <a:noFill/>
                    </a:lnR>
                    <a:lnT>
                      <a:noFill/>
                    </a:lnT>
                    <a:lnB>
                      <a:noFill/>
                    </a:lnB>
                  </a:tcPr>
                </a:tc>
                <a:tc hMerge="1">
                  <a:txBody>
                    <a:bodyPr/>
                    <a:lstStyle/>
                    <a:p>
                      <a:endParaRPr lang="tr-TR"/>
                    </a:p>
                  </a:txBody>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2193899693"/>
                  </a:ext>
                </a:extLst>
              </a:tr>
              <a:tr h="228918">
                <a:tc>
                  <a:txBody>
                    <a:bodyPr/>
                    <a:lstStyle/>
                    <a:p>
                      <a:pPr algn="l" fontAlgn="b"/>
                      <a:r>
                        <a:rPr lang="tr-TR" sz="800" b="1" i="0" u="none" strike="noStrike">
                          <a:effectLst/>
                          <a:latin typeface="+mn-lt"/>
                        </a:rPr>
                        <a:t>3. TOPLAM PROJE SAYISI                                             :</a:t>
                      </a:r>
                    </a:p>
                  </a:txBody>
                  <a:tcPr marL="5947" marR="5947" marT="5947" marB="0" anchor="b">
                    <a:lnL>
                      <a:noFill/>
                    </a:lnL>
                    <a:lnR>
                      <a:noFill/>
                    </a:lnR>
                    <a:lnT>
                      <a:noFill/>
                    </a:lnT>
                    <a:lnB>
                      <a:noFill/>
                    </a:lnB>
                  </a:tcPr>
                </a:tc>
                <a:tc gridSpan="3">
                  <a:txBody>
                    <a:bodyPr/>
                    <a:lstStyle/>
                    <a:p>
                      <a:pPr algn="l" fontAlgn="b"/>
                      <a:r>
                        <a:rPr lang="tr-TR" sz="800" b="1" i="0" u="none" strike="noStrike">
                          <a:effectLst/>
                          <a:latin typeface="+mn-lt"/>
                        </a:rPr>
                        <a:t>5 Adet (2 adet büyüksu, 3 adet küçüksu işi )</a:t>
                      </a:r>
                    </a:p>
                  </a:txBody>
                  <a:tcPr marL="5947" marR="5947" marT="5947" marB="0" anchor="b">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81734942"/>
                  </a:ext>
                </a:extLst>
              </a:tr>
              <a:tr h="228918">
                <a:tc>
                  <a:txBody>
                    <a:bodyPr/>
                    <a:lstStyle/>
                    <a:p>
                      <a:pPr algn="l" fontAlgn="b"/>
                      <a:r>
                        <a:rPr lang="tr-TR" sz="800" b="1" i="0" u="none" strike="noStrike">
                          <a:effectLst/>
                          <a:latin typeface="+mn-lt"/>
                        </a:rPr>
                        <a:t>4. PROJELERİN SEKTÖRLERE GÖRE DAĞILIMI</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552690346"/>
                  </a:ext>
                </a:extLst>
              </a:tr>
              <a:tr h="228918">
                <a:tc>
                  <a:txBody>
                    <a:bodyPr/>
                    <a:lstStyle/>
                    <a:p>
                      <a:pPr algn="l" fontAlgn="b"/>
                      <a:r>
                        <a:rPr lang="tr-TR" sz="800" b="1" i="0" u="none" strike="noStrike">
                          <a:effectLst/>
                          <a:latin typeface="+mn-lt"/>
                        </a:rPr>
                        <a:t>     TARIM SEKTÖRÜ                                                                                    :</a:t>
                      </a:r>
                    </a:p>
                  </a:txBody>
                  <a:tcPr marL="5947" marR="5947" marT="5947" marB="0" anchor="b">
                    <a:lnL>
                      <a:noFill/>
                    </a:lnL>
                    <a:lnR>
                      <a:noFill/>
                    </a:lnR>
                    <a:lnT>
                      <a:noFill/>
                    </a:lnT>
                    <a:lnB>
                      <a:noFill/>
                    </a:lnB>
                  </a:tcPr>
                </a:tc>
                <a:tc>
                  <a:txBody>
                    <a:bodyPr/>
                    <a:lstStyle/>
                    <a:p>
                      <a:pPr algn="ctr" fontAlgn="b"/>
                      <a:r>
                        <a:rPr lang="tr-TR" sz="800" b="1" i="0" u="none" strike="noStrike">
                          <a:effectLst/>
                          <a:latin typeface="+mn-lt"/>
                        </a:rPr>
                        <a:t>4</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3647093289"/>
                  </a:ext>
                </a:extLst>
              </a:tr>
              <a:tr h="228918">
                <a:tc>
                  <a:txBody>
                    <a:bodyPr/>
                    <a:lstStyle/>
                    <a:p>
                      <a:pPr algn="l" fontAlgn="b"/>
                      <a:r>
                        <a:rPr lang="tr-TR" sz="800" b="1" i="0" u="none" strike="noStrike">
                          <a:effectLst/>
                          <a:latin typeface="+mn-lt"/>
                        </a:rPr>
                        <a:t>     ENERJİ SEKTÖRÜ                                                                                    :</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1222126183"/>
                  </a:ext>
                </a:extLst>
              </a:tr>
              <a:tr h="228918">
                <a:tc>
                  <a:txBody>
                    <a:bodyPr/>
                    <a:lstStyle/>
                    <a:p>
                      <a:pPr algn="l" fontAlgn="b"/>
                      <a:r>
                        <a:rPr lang="tr-TR" sz="800" b="1" i="0" u="none" strike="noStrike">
                          <a:effectLst/>
                          <a:latin typeface="+mn-lt"/>
                        </a:rPr>
                        <a:t>     HİZMET SEKTÖRÜ                                                                                  :</a:t>
                      </a:r>
                    </a:p>
                  </a:txBody>
                  <a:tcPr marL="5947" marR="5947" marT="5947" marB="0" anchor="b">
                    <a:lnL>
                      <a:noFill/>
                    </a:lnL>
                    <a:lnR>
                      <a:noFill/>
                    </a:lnR>
                    <a:lnT>
                      <a:noFill/>
                    </a:lnT>
                    <a:lnB>
                      <a:noFill/>
                    </a:lnB>
                  </a:tcPr>
                </a:tc>
                <a:tc>
                  <a:txBody>
                    <a:bodyPr/>
                    <a:lstStyle/>
                    <a:p>
                      <a:pPr algn="ctr" fontAlgn="b"/>
                      <a:r>
                        <a:rPr lang="tr-TR" sz="800" b="1" i="0" u="none" strike="noStrike">
                          <a:effectLst/>
                          <a:latin typeface="+mn-lt"/>
                        </a:rPr>
                        <a:t>1</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2694496590"/>
                  </a:ext>
                </a:extLst>
              </a:tr>
              <a:tr h="228918">
                <a:tc>
                  <a:txBody>
                    <a:bodyPr/>
                    <a:lstStyle/>
                    <a:p>
                      <a:pPr algn="l" fontAlgn="b"/>
                      <a:r>
                        <a:rPr lang="tr-TR" sz="800" b="1" i="0" u="none" strike="noStrike">
                          <a:effectLst/>
                          <a:latin typeface="+mn-lt"/>
                        </a:rPr>
                        <a:t>5. TOPLAM PROJE TUTARI                                          :</a:t>
                      </a:r>
                    </a:p>
                  </a:txBody>
                  <a:tcPr marL="5947" marR="5947" marT="5947" marB="0" anchor="b">
                    <a:lnL>
                      <a:noFill/>
                    </a:lnL>
                    <a:lnR>
                      <a:noFill/>
                    </a:lnR>
                    <a:lnT>
                      <a:noFill/>
                    </a:lnT>
                    <a:lnB>
                      <a:noFill/>
                    </a:lnB>
                  </a:tcPr>
                </a:tc>
                <a:tc>
                  <a:txBody>
                    <a:bodyPr/>
                    <a:lstStyle/>
                    <a:p>
                      <a:pPr algn="r" fontAlgn="b"/>
                      <a:r>
                        <a:rPr lang="tr-TR" sz="800" b="1" i="0" u="none" strike="noStrike">
                          <a:effectLst/>
                          <a:latin typeface="+mn-lt"/>
                        </a:rPr>
                        <a:t>  467 619 984 </a:t>
                      </a:r>
                    </a:p>
                  </a:txBody>
                  <a:tcPr marL="5947" marR="5947" marT="5947" marB="0" anchor="b">
                    <a:lnL>
                      <a:noFill/>
                    </a:lnL>
                    <a:lnR>
                      <a:noFill/>
                    </a:lnR>
                    <a:lnT>
                      <a:noFill/>
                    </a:lnT>
                    <a:lnB>
                      <a:noFill/>
                    </a:lnB>
                  </a:tcPr>
                </a:tc>
                <a:tc>
                  <a:txBody>
                    <a:bodyPr/>
                    <a:lstStyle/>
                    <a:p>
                      <a:pPr algn="l" fontAlgn="b"/>
                      <a:r>
                        <a:rPr lang="tr-TR" sz="800" b="1" i="0" u="none" strike="noStrike">
                          <a:effectLst/>
                          <a:latin typeface="+mn-lt"/>
                        </a:rPr>
                        <a:t>TL</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3448301455"/>
                  </a:ext>
                </a:extLst>
              </a:tr>
              <a:tr h="228918">
                <a:tc>
                  <a:txBody>
                    <a:bodyPr/>
                    <a:lstStyle/>
                    <a:p>
                      <a:pPr algn="l" fontAlgn="b"/>
                      <a:r>
                        <a:rPr lang="tr-TR" sz="800" b="1" i="0" u="none" strike="noStrike">
                          <a:effectLst/>
                          <a:latin typeface="+mn-lt"/>
                        </a:rPr>
                        <a:t>6. ÖNCEKİ YILLAR HARCAMASI                                :</a:t>
                      </a:r>
                    </a:p>
                  </a:txBody>
                  <a:tcPr marL="5947" marR="5947" marT="5947" marB="0" anchor="b">
                    <a:lnL>
                      <a:noFill/>
                    </a:lnL>
                    <a:lnR>
                      <a:noFill/>
                    </a:lnR>
                    <a:lnT>
                      <a:noFill/>
                    </a:lnT>
                    <a:lnB>
                      <a:noFill/>
                    </a:lnB>
                  </a:tcPr>
                </a:tc>
                <a:tc>
                  <a:txBody>
                    <a:bodyPr/>
                    <a:lstStyle/>
                    <a:p>
                      <a:pPr algn="r" fontAlgn="b"/>
                      <a:r>
                        <a:rPr lang="tr-TR" sz="800" b="1" i="0" u="none" strike="noStrike">
                          <a:effectLst/>
                          <a:latin typeface="+mn-lt"/>
                        </a:rPr>
                        <a:t>   56 857 145 </a:t>
                      </a:r>
                    </a:p>
                  </a:txBody>
                  <a:tcPr marL="5947" marR="5947" marT="5947" marB="0" anchor="b">
                    <a:lnL>
                      <a:noFill/>
                    </a:lnL>
                    <a:lnR>
                      <a:noFill/>
                    </a:lnR>
                    <a:lnT>
                      <a:noFill/>
                    </a:lnT>
                    <a:lnB>
                      <a:noFill/>
                    </a:lnB>
                  </a:tcPr>
                </a:tc>
                <a:tc>
                  <a:txBody>
                    <a:bodyPr/>
                    <a:lstStyle/>
                    <a:p>
                      <a:pPr algn="l" fontAlgn="b"/>
                      <a:r>
                        <a:rPr lang="tr-TR" sz="800" b="1" i="0" u="none" strike="noStrike">
                          <a:effectLst/>
                          <a:latin typeface="+mn-lt"/>
                        </a:rPr>
                        <a:t>TL</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269925372"/>
                  </a:ext>
                </a:extLst>
              </a:tr>
              <a:tr h="228918">
                <a:tc>
                  <a:txBody>
                    <a:bodyPr/>
                    <a:lstStyle/>
                    <a:p>
                      <a:pPr algn="l" fontAlgn="ctr"/>
                      <a:r>
                        <a:rPr lang="tr-TR" sz="800" b="1" i="0" u="none" strike="noStrike">
                          <a:effectLst/>
                          <a:latin typeface="+mn-lt"/>
                        </a:rPr>
                        <a:t>7. YILI ÖDENEĞİ                                                              :</a:t>
                      </a:r>
                    </a:p>
                  </a:txBody>
                  <a:tcPr marL="5947" marR="5947" marT="5947" marB="0" anchor="ctr">
                    <a:lnL>
                      <a:noFill/>
                    </a:lnL>
                    <a:lnR>
                      <a:noFill/>
                    </a:lnR>
                    <a:lnT>
                      <a:noFill/>
                    </a:lnT>
                    <a:lnB>
                      <a:noFill/>
                    </a:lnB>
                  </a:tcPr>
                </a:tc>
                <a:tc>
                  <a:txBody>
                    <a:bodyPr/>
                    <a:lstStyle/>
                    <a:p>
                      <a:pPr algn="r" fontAlgn="b"/>
                      <a:r>
                        <a:rPr lang="tr-TR" sz="800" b="1" i="0" u="none" strike="noStrike">
                          <a:effectLst/>
                          <a:latin typeface="+mn-lt"/>
                        </a:rPr>
                        <a:t>   36 623 697 </a:t>
                      </a:r>
                    </a:p>
                  </a:txBody>
                  <a:tcPr marL="5947" marR="5947" marT="5947" marB="0" anchor="b">
                    <a:lnL>
                      <a:noFill/>
                    </a:lnL>
                    <a:lnR>
                      <a:noFill/>
                    </a:lnR>
                    <a:lnT>
                      <a:noFill/>
                    </a:lnT>
                    <a:lnB>
                      <a:noFill/>
                    </a:lnB>
                  </a:tcPr>
                </a:tc>
                <a:tc>
                  <a:txBody>
                    <a:bodyPr/>
                    <a:lstStyle/>
                    <a:p>
                      <a:pPr algn="l" fontAlgn="b"/>
                      <a:r>
                        <a:rPr lang="tr-TR" sz="800" b="1" i="0" u="none" strike="noStrike">
                          <a:effectLst/>
                          <a:latin typeface="+mn-lt"/>
                        </a:rPr>
                        <a:t>TL</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508693948"/>
                  </a:ext>
                </a:extLst>
              </a:tr>
              <a:tr h="153330">
                <a:tc rowSpan="2">
                  <a:txBody>
                    <a:bodyPr/>
                    <a:lstStyle/>
                    <a:p>
                      <a:pPr algn="l" fontAlgn="ctr"/>
                      <a:r>
                        <a:rPr lang="tr-TR" sz="800" b="1" i="0" u="none" strike="noStrike">
                          <a:effectLst/>
                          <a:latin typeface="+mn-lt"/>
                        </a:rPr>
                        <a:t>8. DÖNEM SONUNA KADAR YAPILAN HARCAMA  :</a:t>
                      </a:r>
                    </a:p>
                  </a:txBody>
                  <a:tcPr marL="5947" marR="5947" marT="5947" marB="0" anchor="ctr">
                    <a:lnL>
                      <a:noFill/>
                    </a:lnL>
                    <a:lnR>
                      <a:noFill/>
                    </a:lnR>
                    <a:lnT>
                      <a:noFill/>
                    </a:lnT>
                    <a:lnB>
                      <a:noFill/>
                    </a:lnB>
                  </a:tcPr>
                </a:tc>
                <a:tc>
                  <a:txBody>
                    <a:bodyPr/>
                    <a:lstStyle/>
                    <a:p>
                      <a:pPr algn="r" fontAlgn="b"/>
                      <a:r>
                        <a:rPr lang="tr-TR" sz="800" b="1" i="0" u="none" strike="noStrike">
                          <a:effectLst/>
                          <a:latin typeface="+mn-lt"/>
                        </a:rPr>
                        <a:t>   36 623 697 </a:t>
                      </a:r>
                    </a:p>
                  </a:txBody>
                  <a:tcPr marL="5947" marR="5947" marT="5947" marB="0" anchor="b">
                    <a:lnL>
                      <a:noFill/>
                    </a:lnL>
                    <a:lnR>
                      <a:noFill/>
                    </a:lnR>
                    <a:lnT>
                      <a:noFill/>
                    </a:lnT>
                    <a:lnB>
                      <a:noFill/>
                    </a:lnB>
                  </a:tcPr>
                </a:tc>
                <a:tc gridSpan="2">
                  <a:txBody>
                    <a:bodyPr/>
                    <a:lstStyle/>
                    <a:p>
                      <a:pPr algn="l" fontAlgn="b"/>
                      <a:r>
                        <a:rPr lang="tr-TR" sz="800" b="1" i="0" u="none" strike="noStrike">
                          <a:effectLst/>
                          <a:latin typeface="+mn-lt"/>
                        </a:rPr>
                        <a:t>TL (2017 YILI)</a:t>
                      </a:r>
                    </a:p>
                  </a:txBody>
                  <a:tcPr marL="5947" marR="5947" marT="5947"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3234127221"/>
                  </a:ext>
                </a:extLst>
              </a:tr>
              <a:tr h="116649">
                <a:tc vMerge="1">
                  <a:txBody>
                    <a:bodyPr/>
                    <a:lstStyle/>
                    <a:p>
                      <a:endParaRPr lang="tr-TR"/>
                    </a:p>
                  </a:txBody>
                  <a:tcPr/>
                </a:tc>
                <a:tc>
                  <a:txBody>
                    <a:bodyPr/>
                    <a:lstStyle/>
                    <a:p>
                      <a:pPr algn="r" fontAlgn="b"/>
                      <a:r>
                        <a:rPr lang="tr-TR" sz="800" b="1" i="0" u="none" strike="noStrike">
                          <a:effectLst/>
                          <a:latin typeface="+mn-lt"/>
                        </a:rPr>
                        <a:t>   93 480 842 </a:t>
                      </a:r>
                    </a:p>
                  </a:txBody>
                  <a:tcPr marL="5947" marR="5947" marT="5947" marB="0" anchor="b">
                    <a:lnL>
                      <a:noFill/>
                    </a:lnL>
                    <a:lnR>
                      <a:noFill/>
                    </a:lnR>
                    <a:lnT>
                      <a:noFill/>
                    </a:lnT>
                    <a:lnB>
                      <a:noFill/>
                    </a:lnB>
                  </a:tcPr>
                </a:tc>
                <a:tc gridSpan="2">
                  <a:txBody>
                    <a:bodyPr/>
                    <a:lstStyle/>
                    <a:p>
                      <a:pPr algn="l" fontAlgn="b"/>
                      <a:r>
                        <a:rPr lang="tr-TR" sz="800" b="1" i="0" u="none" strike="noStrike">
                          <a:effectLst/>
                          <a:latin typeface="+mn-lt"/>
                        </a:rPr>
                        <a:t>TL (Toplam)</a:t>
                      </a:r>
                    </a:p>
                  </a:txBody>
                  <a:tcPr marL="5947" marR="5947" marT="5947"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2287924042"/>
                  </a:ext>
                </a:extLst>
              </a:tr>
              <a:tr h="228918">
                <a:tc>
                  <a:txBody>
                    <a:bodyPr/>
                    <a:lstStyle/>
                    <a:p>
                      <a:pPr algn="l" fontAlgn="b"/>
                      <a:r>
                        <a:rPr lang="tr-TR" sz="800" b="1" i="0" u="none" strike="noStrike">
                          <a:effectLst/>
                          <a:latin typeface="+mn-lt"/>
                        </a:rPr>
                        <a:t>9. PARASAL GERÇEKLEŞME                                        :</a:t>
                      </a:r>
                    </a:p>
                  </a:txBody>
                  <a:tcPr marL="5947" marR="5947" marT="5947" marB="0" anchor="b">
                    <a:lnL>
                      <a:noFill/>
                    </a:lnL>
                    <a:lnR>
                      <a:noFill/>
                    </a:lnR>
                    <a:lnT>
                      <a:noFill/>
                    </a:lnT>
                    <a:lnB>
                      <a:noFill/>
                    </a:lnB>
                  </a:tcPr>
                </a:tc>
                <a:tc>
                  <a:txBody>
                    <a:bodyPr/>
                    <a:lstStyle/>
                    <a:p>
                      <a:pPr algn="ctr" fontAlgn="b"/>
                      <a:r>
                        <a:rPr lang="tr-TR" sz="800" b="1" i="0" u="none" strike="noStrike">
                          <a:effectLst/>
                          <a:latin typeface="+mn-lt"/>
                        </a:rPr>
                        <a:t>%100</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2270185450"/>
                  </a:ext>
                </a:extLst>
              </a:tr>
              <a:tr h="228918">
                <a:tc>
                  <a:txBody>
                    <a:bodyPr/>
                    <a:lstStyle/>
                    <a:p>
                      <a:pPr algn="l" fontAlgn="b"/>
                      <a:r>
                        <a:rPr lang="tr-TR" sz="800" b="1" i="0" u="none" strike="noStrike">
                          <a:effectLst/>
                          <a:latin typeface="+mn-lt"/>
                        </a:rPr>
                        <a:t>10. FİZİKİ GERÇEKLEŞME                                            :</a:t>
                      </a:r>
                    </a:p>
                  </a:txBody>
                  <a:tcPr marL="5947" marR="5947" marT="5947" marB="0" anchor="b">
                    <a:lnL>
                      <a:noFill/>
                    </a:lnL>
                    <a:lnR>
                      <a:noFill/>
                    </a:lnR>
                    <a:lnT>
                      <a:noFill/>
                    </a:lnT>
                    <a:lnB>
                      <a:noFill/>
                    </a:lnB>
                  </a:tcPr>
                </a:tc>
                <a:tc>
                  <a:txBody>
                    <a:bodyPr/>
                    <a:lstStyle/>
                    <a:p>
                      <a:pPr algn="ctr" fontAlgn="b"/>
                      <a:r>
                        <a:rPr lang="tr-TR" sz="800" b="1" i="0" u="none" strike="noStrike">
                          <a:effectLst/>
                          <a:latin typeface="+mn-lt"/>
                        </a:rPr>
                        <a:t>%20</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3658263762"/>
                  </a:ext>
                </a:extLst>
              </a:tr>
              <a:tr h="228918">
                <a:tc>
                  <a:txBody>
                    <a:bodyPr/>
                    <a:lstStyle/>
                    <a:p>
                      <a:pPr algn="l" fontAlgn="b"/>
                      <a:r>
                        <a:rPr lang="tr-TR" sz="800" b="1" i="0" u="none" strike="noStrike">
                          <a:effectLst/>
                          <a:latin typeface="+mn-lt"/>
                        </a:rPr>
                        <a:t>11. BİTEN PROJE SAYISI                                                :</a:t>
                      </a:r>
                    </a:p>
                  </a:txBody>
                  <a:tcPr marL="5947" marR="5947" marT="5947" marB="0" anchor="b">
                    <a:lnL>
                      <a:noFill/>
                    </a:lnL>
                    <a:lnR>
                      <a:noFill/>
                    </a:lnR>
                    <a:lnT>
                      <a:noFill/>
                    </a:lnT>
                    <a:lnB>
                      <a:noFill/>
                    </a:lnB>
                  </a:tcPr>
                </a:tc>
                <a:tc>
                  <a:txBody>
                    <a:bodyPr/>
                    <a:lstStyle/>
                    <a:p>
                      <a:pPr algn="ctr" fontAlgn="b"/>
                      <a:r>
                        <a:rPr lang="tr-TR" sz="800" b="1" i="0" u="none" strike="noStrike">
                          <a:effectLst/>
                          <a:latin typeface="+mn-lt"/>
                        </a:rPr>
                        <a:t>-</a:t>
                      </a:r>
                    </a:p>
                  </a:txBody>
                  <a:tcPr marL="5947" marR="5947" marT="5947" marB="0" anchor="b">
                    <a:lnL>
                      <a:noFill/>
                    </a:lnL>
                    <a:lnR>
                      <a:noFill/>
                    </a:lnR>
                    <a:lnT>
                      <a:noFill/>
                    </a:lnT>
                    <a:lnB>
                      <a:noFill/>
                    </a:lnB>
                  </a:tcPr>
                </a:tc>
                <a:tc>
                  <a:txBody>
                    <a:bodyPr/>
                    <a:lstStyle/>
                    <a:p>
                      <a:pPr algn="l" fontAlgn="b"/>
                      <a:r>
                        <a:rPr lang="tr-TR" sz="800" b="1" i="0" u="none" strike="noStrike">
                          <a:effectLst/>
                          <a:latin typeface="+mn-lt"/>
                        </a:rPr>
                        <a:t>Adet</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3391550249"/>
                  </a:ext>
                </a:extLst>
              </a:tr>
              <a:tr h="228918">
                <a:tc>
                  <a:txBody>
                    <a:bodyPr/>
                    <a:lstStyle/>
                    <a:p>
                      <a:pPr algn="l" fontAlgn="b"/>
                      <a:r>
                        <a:rPr lang="fi-FI" sz="800" b="1" i="0" u="none" strike="noStrike">
                          <a:effectLst/>
                          <a:latin typeface="+mn-lt"/>
                        </a:rPr>
                        <a:t>12. DEVAM EDEN PROJE SAYISI                                  :</a:t>
                      </a:r>
                    </a:p>
                  </a:txBody>
                  <a:tcPr marL="5947" marR="5947" marT="5947" marB="0" anchor="b">
                    <a:lnL>
                      <a:noFill/>
                    </a:lnL>
                    <a:lnR>
                      <a:noFill/>
                    </a:lnR>
                    <a:lnT>
                      <a:noFill/>
                    </a:lnT>
                    <a:lnB>
                      <a:noFill/>
                    </a:lnB>
                  </a:tcPr>
                </a:tc>
                <a:tc>
                  <a:txBody>
                    <a:bodyPr/>
                    <a:lstStyle/>
                    <a:p>
                      <a:pPr algn="ctr" fontAlgn="b"/>
                      <a:r>
                        <a:rPr lang="tr-TR" sz="800" b="1" i="0" u="none" strike="noStrike">
                          <a:effectLst/>
                          <a:latin typeface="+mn-lt"/>
                        </a:rPr>
                        <a:t>5</a:t>
                      </a:r>
                    </a:p>
                  </a:txBody>
                  <a:tcPr marL="5947" marR="5947" marT="5947" marB="0" anchor="b">
                    <a:lnL>
                      <a:noFill/>
                    </a:lnL>
                    <a:lnR>
                      <a:noFill/>
                    </a:lnR>
                    <a:lnT>
                      <a:noFill/>
                    </a:lnT>
                    <a:lnB>
                      <a:noFill/>
                    </a:lnB>
                  </a:tcPr>
                </a:tc>
                <a:tc>
                  <a:txBody>
                    <a:bodyPr/>
                    <a:lstStyle/>
                    <a:p>
                      <a:pPr algn="l" fontAlgn="b"/>
                      <a:r>
                        <a:rPr lang="tr-TR" sz="800" b="1" i="0" u="none" strike="noStrike">
                          <a:effectLst/>
                          <a:latin typeface="+mn-lt"/>
                        </a:rPr>
                        <a:t>Adet</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1698309526"/>
                  </a:ext>
                </a:extLst>
              </a:tr>
              <a:tr h="228918">
                <a:tc>
                  <a:txBody>
                    <a:bodyPr/>
                    <a:lstStyle/>
                    <a:p>
                      <a:pPr algn="l" fontAlgn="b"/>
                      <a:r>
                        <a:rPr lang="tr-TR" sz="800" b="1" i="0" u="none" strike="noStrike">
                          <a:effectLst/>
                          <a:latin typeface="+mn-lt"/>
                        </a:rPr>
                        <a:t>13. 2014 YILINDA TAMAMLANAMAYARAK              :</a:t>
                      </a:r>
                    </a:p>
                  </a:txBody>
                  <a:tcPr marL="5947" marR="5947" marT="5947" marB="0" anchor="b">
                    <a:lnL>
                      <a:noFill/>
                    </a:lnL>
                    <a:lnR>
                      <a:noFill/>
                    </a:lnR>
                    <a:lnT>
                      <a:noFill/>
                    </a:lnT>
                    <a:lnB>
                      <a:noFill/>
                    </a:lnB>
                  </a:tcPr>
                </a:tc>
                <a:tc rowSpan="2">
                  <a:txBody>
                    <a:bodyPr/>
                    <a:lstStyle/>
                    <a:p>
                      <a:pPr algn="ctr" fontAlgn="ctr"/>
                      <a:endParaRPr lang="tr-TR" sz="800" b="1" i="0" u="none" strike="noStrike">
                        <a:effectLst/>
                        <a:latin typeface="+mn-lt"/>
                      </a:endParaRPr>
                    </a:p>
                  </a:txBody>
                  <a:tcPr marL="5947" marR="5947" marT="5947" marB="0" anchor="ctr">
                    <a:lnL>
                      <a:noFill/>
                    </a:lnL>
                    <a:lnR>
                      <a:noFill/>
                    </a:lnR>
                    <a:lnT>
                      <a:noFill/>
                    </a:lnT>
                    <a:lnB>
                      <a:noFill/>
                    </a:lnB>
                  </a:tcPr>
                </a:tc>
                <a:tc rowSpan="2">
                  <a:txBody>
                    <a:bodyPr/>
                    <a:lstStyle/>
                    <a:p>
                      <a:pPr algn="l" fontAlgn="ctr"/>
                      <a:endParaRPr lang="tr-TR" sz="800" b="1" i="0" u="none" strike="noStrike">
                        <a:effectLst/>
                        <a:latin typeface="+mn-lt"/>
                      </a:endParaRPr>
                    </a:p>
                  </a:txBody>
                  <a:tcPr marL="5947" marR="5947" marT="5947" marB="0" anchor="ctr">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1402766213"/>
                  </a:ext>
                </a:extLst>
              </a:tr>
              <a:tr h="116649">
                <a:tc>
                  <a:txBody>
                    <a:bodyPr/>
                    <a:lstStyle/>
                    <a:p>
                      <a:pPr algn="l" fontAlgn="t"/>
                      <a:r>
                        <a:rPr lang="fi-FI" sz="800" b="1" i="0" u="none" strike="noStrike">
                          <a:effectLst/>
                          <a:latin typeface="+mn-lt"/>
                        </a:rPr>
                        <a:t>      2015 YILINA SARKAN PROJE SAYISI</a:t>
                      </a:r>
                    </a:p>
                  </a:txBody>
                  <a:tcPr marL="5947" marR="5947" marT="5947" marB="0">
                    <a:lnL>
                      <a:noFill/>
                    </a:lnL>
                    <a:lnR>
                      <a:noFill/>
                    </a:lnR>
                    <a:lnT>
                      <a:noFill/>
                    </a:lnT>
                    <a:lnB>
                      <a:noFill/>
                    </a:lnB>
                  </a:tcPr>
                </a:tc>
                <a:tc vMerge="1">
                  <a:txBody>
                    <a:bodyPr/>
                    <a:lstStyle/>
                    <a:p>
                      <a:endParaRPr lang="tr-TR"/>
                    </a:p>
                  </a:txBody>
                  <a:tcPr/>
                </a:tc>
                <a:tc vMerge="1">
                  <a:txBody>
                    <a:bodyPr/>
                    <a:lstStyle/>
                    <a:p>
                      <a:endParaRPr lang="tr-TR"/>
                    </a:p>
                  </a:txBody>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155850995"/>
                  </a:ext>
                </a:extLst>
              </a:tr>
              <a:tr h="228918">
                <a:tc>
                  <a:txBody>
                    <a:bodyPr/>
                    <a:lstStyle/>
                    <a:p>
                      <a:pPr algn="l" fontAlgn="b"/>
                      <a:r>
                        <a:rPr lang="tr-TR" sz="800" b="1" i="0" u="none" strike="noStrike">
                          <a:effectLst/>
                          <a:latin typeface="+mn-lt"/>
                        </a:rPr>
                        <a:t>14. İHALE AŞAMASINDAKİ PROJE SAYISI                :</a:t>
                      </a:r>
                    </a:p>
                  </a:txBody>
                  <a:tcPr marL="5947" marR="5947" marT="5947" marB="0" anchor="b">
                    <a:lnL>
                      <a:noFill/>
                    </a:lnL>
                    <a:lnR>
                      <a:noFill/>
                    </a:lnR>
                    <a:lnT>
                      <a:noFill/>
                    </a:lnT>
                    <a:lnB>
                      <a:noFill/>
                    </a:lnB>
                  </a:tcPr>
                </a:tc>
                <a:tc>
                  <a:txBody>
                    <a:bodyPr/>
                    <a:lstStyle/>
                    <a:p>
                      <a:pPr algn="ctr" fontAlgn="b"/>
                      <a:r>
                        <a:rPr lang="tr-TR" sz="800" b="1" i="0" u="none" strike="noStrike">
                          <a:effectLst/>
                          <a:latin typeface="+mn-lt"/>
                        </a:rPr>
                        <a:t>-</a:t>
                      </a:r>
                    </a:p>
                  </a:txBody>
                  <a:tcPr marL="5947" marR="5947" marT="5947" marB="0" anchor="b">
                    <a:lnL>
                      <a:noFill/>
                    </a:lnL>
                    <a:lnR>
                      <a:noFill/>
                    </a:lnR>
                    <a:lnT>
                      <a:noFill/>
                    </a:lnT>
                    <a:lnB>
                      <a:noFill/>
                    </a:lnB>
                  </a:tcPr>
                </a:tc>
                <a:tc>
                  <a:txBody>
                    <a:bodyPr/>
                    <a:lstStyle/>
                    <a:p>
                      <a:pPr algn="l" fontAlgn="b"/>
                      <a:r>
                        <a:rPr lang="tr-TR" sz="800" b="1" i="0" u="none" strike="noStrike">
                          <a:effectLst/>
                          <a:latin typeface="+mn-lt"/>
                        </a:rPr>
                        <a:t>Adet</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221037210"/>
                  </a:ext>
                </a:extLst>
              </a:tr>
              <a:tr h="228918">
                <a:tc>
                  <a:txBody>
                    <a:bodyPr/>
                    <a:lstStyle/>
                    <a:p>
                      <a:pPr algn="l" fontAlgn="b"/>
                      <a:r>
                        <a:rPr lang="tr-TR" sz="800" b="1" i="0" u="none" strike="noStrike">
                          <a:effectLst/>
                          <a:latin typeface="+mn-lt"/>
                        </a:rPr>
                        <a:t>15. BAŞLANMAYAN PROJE SAYISI                              :</a:t>
                      </a:r>
                    </a:p>
                  </a:txBody>
                  <a:tcPr marL="5947" marR="5947" marT="5947" marB="0" anchor="b">
                    <a:lnL>
                      <a:noFill/>
                    </a:lnL>
                    <a:lnR>
                      <a:noFill/>
                    </a:lnR>
                    <a:lnT>
                      <a:noFill/>
                    </a:lnT>
                    <a:lnB>
                      <a:noFill/>
                    </a:lnB>
                  </a:tcPr>
                </a:tc>
                <a:tc>
                  <a:txBody>
                    <a:bodyPr/>
                    <a:lstStyle/>
                    <a:p>
                      <a:pPr algn="ctr"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919822693"/>
                  </a:ext>
                </a:extLst>
              </a:tr>
              <a:tr h="228918">
                <a:tc>
                  <a:txBody>
                    <a:bodyPr/>
                    <a:lstStyle/>
                    <a:p>
                      <a:pPr algn="l" fontAlgn="b"/>
                      <a:r>
                        <a:rPr lang="tr-TR" sz="800" b="1" i="0" u="none" strike="noStrike">
                          <a:effectLst/>
                          <a:latin typeface="+mn-lt"/>
                        </a:rPr>
                        <a:t>16. BAŞLANAMAMA NEDENLERİ                                :</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2582114182"/>
                  </a:ext>
                </a:extLst>
              </a:tr>
              <a:tr h="228918">
                <a:tc>
                  <a:txBody>
                    <a:bodyPr/>
                    <a:lstStyle/>
                    <a:p>
                      <a:pPr algn="l" fontAlgn="b"/>
                      <a:r>
                        <a:rPr lang="tr-TR" sz="800" b="1" i="0" u="none" strike="noStrike">
                          <a:effectLst/>
                          <a:latin typeface="+mn-lt"/>
                        </a:rPr>
                        <a:t>17. ÇÖZÜMLENMESİ İSTENİLEN                                 :</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2125362205"/>
                  </a:ext>
                </a:extLst>
              </a:tr>
              <a:tr h="116649">
                <a:tc>
                  <a:txBody>
                    <a:bodyPr/>
                    <a:lstStyle/>
                    <a:p>
                      <a:pPr algn="l" fontAlgn="b"/>
                      <a:r>
                        <a:rPr lang="tr-TR" sz="800" b="1" i="0" u="none" strike="noStrike">
                          <a:effectLst/>
                          <a:latin typeface="+mn-lt"/>
                        </a:rPr>
                        <a:t>      SORUN VE DARBOĞAZLAR</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3677491420"/>
                  </a:ext>
                </a:extLst>
              </a:tr>
              <a:tr h="228918">
                <a:tc>
                  <a:txBody>
                    <a:bodyPr/>
                    <a:lstStyle/>
                    <a:p>
                      <a:pPr algn="l" fontAlgn="b"/>
                      <a:r>
                        <a:rPr lang="tr-TR" sz="800" b="1" i="0" u="none" strike="noStrike">
                          <a:effectLst/>
                          <a:latin typeface="+mn-lt"/>
                        </a:rPr>
                        <a:t>18. SORUN VE DARBOĞAZ NEDENLERİ                     :</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495955586"/>
                  </a:ext>
                </a:extLst>
              </a:tr>
              <a:tr h="228918">
                <a:tc>
                  <a:txBody>
                    <a:bodyPr/>
                    <a:lstStyle/>
                    <a:p>
                      <a:pPr algn="l" fontAlgn="b"/>
                      <a:r>
                        <a:rPr lang="tr-TR" sz="800" b="1" i="0" u="none" strike="noStrike">
                          <a:effectLst/>
                          <a:latin typeface="+mn-lt"/>
                        </a:rPr>
                        <a:t>19. ALINMASI İSTENEN ÖNLEMLER                          :</a:t>
                      </a: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707360278"/>
                  </a:ext>
                </a:extLst>
              </a:tr>
              <a:tr h="117408">
                <a:tc>
                  <a:txBody>
                    <a:bodyPr/>
                    <a:lstStyle/>
                    <a:p>
                      <a:pPr algn="l" fontAlgn="b"/>
                      <a:endParaRPr lang="tr-TR" sz="800" b="1" i="0" u="none" strike="noStrike" dirty="0">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a:effectLst/>
                        <a:latin typeface="+mn-lt"/>
                      </a:endParaRPr>
                    </a:p>
                  </a:txBody>
                  <a:tcPr marL="5947" marR="5947" marT="5947" marB="0" anchor="b">
                    <a:lnL>
                      <a:noFill/>
                    </a:lnL>
                    <a:lnR>
                      <a:noFill/>
                    </a:lnR>
                    <a:lnT>
                      <a:noFill/>
                    </a:lnT>
                    <a:lnB>
                      <a:noFill/>
                    </a:lnB>
                  </a:tcPr>
                </a:tc>
                <a:tc>
                  <a:txBody>
                    <a:bodyPr/>
                    <a:lstStyle/>
                    <a:p>
                      <a:pPr algn="l" fontAlgn="b"/>
                      <a:endParaRPr lang="tr-TR" sz="800" b="1" i="0" u="none" strike="noStrike" dirty="0">
                        <a:effectLst/>
                        <a:latin typeface="+mn-lt"/>
                      </a:endParaRPr>
                    </a:p>
                  </a:txBody>
                  <a:tcPr marL="5947" marR="5947" marT="5947" marB="0" anchor="b">
                    <a:lnL>
                      <a:noFill/>
                    </a:lnL>
                    <a:lnR>
                      <a:noFill/>
                    </a:lnR>
                    <a:lnT>
                      <a:noFill/>
                    </a:lnT>
                    <a:lnB>
                      <a:noFill/>
                    </a:lnB>
                  </a:tcPr>
                </a:tc>
                <a:extLst>
                  <a:ext uri="{0D108BD9-81ED-4DB2-BD59-A6C34878D82A}">
                    <a16:rowId xmlns:a16="http://schemas.microsoft.com/office/drawing/2014/main" val="3698982736"/>
                  </a:ext>
                </a:extLst>
              </a:tr>
            </a:tbl>
          </a:graphicData>
        </a:graphic>
      </p:graphicFrame>
    </p:spTree>
    <p:extLst>
      <p:ext uri="{BB962C8B-B14F-4D97-AF65-F5344CB8AC3E}">
        <p14:creationId xmlns:p14="http://schemas.microsoft.com/office/powerpoint/2010/main" val="3208091084"/>
      </p:ext>
    </p:extLst>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242176"/>
            <a:ext cx="60229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o 3"/>
          <p:cNvGraphicFramePr>
            <a:graphicFrameLocks noGrp="1"/>
          </p:cNvGraphicFramePr>
          <p:nvPr>
            <p:extLst>
              <p:ext uri="{D42A27DB-BD31-4B8C-83A1-F6EECF244321}">
                <p14:modId xmlns:p14="http://schemas.microsoft.com/office/powerpoint/2010/main" val="33193315"/>
              </p:ext>
            </p:extLst>
          </p:nvPr>
        </p:nvGraphicFramePr>
        <p:xfrm>
          <a:off x="0" y="1052739"/>
          <a:ext cx="8892478" cy="5846507"/>
        </p:xfrm>
        <a:graphic>
          <a:graphicData uri="http://schemas.openxmlformats.org/drawingml/2006/table">
            <a:tbl>
              <a:tblPr/>
              <a:tblGrid>
                <a:gridCol w="184434">
                  <a:extLst>
                    <a:ext uri="{9D8B030D-6E8A-4147-A177-3AD203B41FA5}">
                      <a16:colId xmlns:a16="http://schemas.microsoft.com/office/drawing/2014/main" val="1589800054"/>
                    </a:ext>
                  </a:extLst>
                </a:gridCol>
                <a:gridCol w="446210">
                  <a:extLst>
                    <a:ext uri="{9D8B030D-6E8A-4147-A177-3AD203B41FA5}">
                      <a16:colId xmlns:a16="http://schemas.microsoft.com/office/drawing/2014/main" val="2293965250"/>
                    </a:ext>
                  </a:extLst>
                </a:gridCol>
                <a:gridCol w="2197340">
                  <a:extLst>
                    <a:ext uri="{9D8B030D-6E8A-4147-A177-3AD203B41FA5}">
                      <a16:colId xmlns:a16="http://schemas.microsoft.com/office/drawing/2014/main" val="1958677210"/>
                    </a:ext>
                  </a:extLst>
                </a:gridCol>
                <a:gridCol w="579082">
                  <a:extLst>
                    <a:ext uri="{9D8B030D-6E8A-4147-A177-3AD203B41FA5}">
                      <a16:colId xmlns:a16="http://schemas.microsoft.com/office/drawing/2014/main" val="786040295"/>
                    </a:ext>
                  </a:extLst>
                </a:gridCol>
                <a:gridCol w="277641">
                  <a:extLst>
                    <a:ext uri="{9D8B030D-6E8A-4147-A177-3AD203B41FA5}">
                      <a16:colId xmlns:a16="http://schemas.microsoft.com/office/drawing/2014/main" val="1924305842"/>
                    </a:ext>
                  </a:extLst>
                </a:gridCol>
                <a:gridCol w="301440">
                  <a:extLst>
                    <a:ext uri="{9D8B030D-6E8A-4147-A177-3AD203B41FA5}">
                      <a16:colId xmlns:a16="http://schemas.microsoft.com/office/drawing/2014/main" val="3299452830"/>
                    </a:ext>
                  </a:extLst>
                </a:gridCol>
                <a:gridCol w="594947">
                  <a:extLst>
                    <a:ext uri="{9D8B030D-6E8A-4147-A177-3AD203B41FA5}">
                      <a16:colId xmlns:a16="http://schemas.microsoft.com/office/drawing/2014/main" val="1957574626"/>
                    </a:ext>
                  </a:extLst>
                </a:gridCol>
                <a:gridCol w="547352">
                  <a:extLst>
                    <a:ext uri="{9D8B030D-6E8A-4147-A177-3AD203B41FA5}">
                      <a16:colId xmlns:a16="http://schemas.microsoft.com/office/drawing/2014/main" val="296015065"/>
                    </a:ext>
                  </a:extLst>
                </a:gridCol>
                <a:gridCol w="602880">
                  <a:extLst>
                    <a:ext uri="{9D8B030D-6E8A-4147-A177-3AD203B41FA5}">
                      <a16:colId xmlns:a16="http://schemas.microsoft.com/office/drawing/2014/main" val="1955267876"/>
                    </a:ext>
                  </a:extLst>
                </a:gridCol>
                <a:gridCol w="594947">
                  <a:extLst>
                    <a:ext uri="{9D8B030D-6E8A-4147-A177-3AD203B41FA5}">
                      <a16:colId xmlns:a16="http://schemas.microsoft.com/office/drawing/2014/main" val="1092574092"/>
                    </a:ext>
                  </a:extLst>
                </a:gridCol>
                <a:gridCol w="493806">
                  <a:extLst>
                    <a:ext uri="{9D8B030D-6E8A-4147-A177-3AD203B41FA5}">
                      <a16:colId xmlns:a16="http://schemas.microsoft.com/office/drawing/2014/main" val="2628134546"/>
                    </a:ext>
                  </a:extLst>
                </a:gridCol>
                <a:gridCol w="493806">
                  <a:extLst>
                    <a:ext uri="{9D8B030D-6E8A-4147-A177-3AD203B41FA5}">
                      <a16:colId xmlns:a16="http://schemas.microsoft.com/office/drawing/2014/main" val="4197708248"/>
                    </a:ext>
                  </a:extLst>
                </a:gridCol>
                <a:gridCol w="404564">
                  <a:extLst>
                    <a:ext uri="{9D8B030D-6E8A-4147-A177-3AD203B41FA5}">
                      <a16:colId xmlns:a16="http://schemas.microsoft.com/office/drawing/2014/main" val="3018694590"/>
                    </a:ext>
                  </a:extLst>
                </a:gridCol>
                <a:gridCol w="1174029">
                  <a:extLst>
                    <a:ext uri="{9D8B030D-6E8A-4147-A177-3AD203B41FA5}">
                      <a16:colId xmlns:a16="http://schemas.microsoft.com/office/drawing/2014/main" val="2101282778"/>
                    </a:ext>
                  </a:extLst>
                </a:gridCol>
              </a:tblGrid>
              <a:tr h="216548">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2017</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2016</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Yılı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Yılı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Toplam</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15534822"/>
                  </a:ext>
                </a:extLst>
              </a:tr>
              <a:tr h="322837">
                <a:tc>
                  <a:txBody>
                    <a:bodyPr/>
                    <a:lstStyle/>
                    <a:p>
                      <a:pPr algn="ctr" fontAlgn="b"/>
                      <a:r>
                        <a:rPr lang="tr-TR" sz="800" b="1" i="0" u="none" strike="noStrike">
                          <a:effectLst/>
                          <a:latin typeface="+mn-lt"/>
                        </a:rPr>
                        <a:t>Sıra</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Sektörün</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Projenin Adı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Projenin</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Başlama ve</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Proje</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Yılı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Yılı Sonuna</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2017</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Ödeneğine</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Ödeneğine</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Fiziki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9186343"/>
                  </a:ext>
                </a:extLst>
              </a:tr>
              <a:tr h="322837">
                <a:tc>
                  <a:txBody>
                    <a:bodyPr/>
                    <a:lstStyle/>
                    <a:p>
                      <a:pPr algn="ctr" fontAlgn="b"/>
                      <a:r>
                        <a:rPr lang="tr-TR" sz="800" b="1" i="0" u="none" strike="noStrike">
                          <a:effectLst/>
                          <a:latin typeface="+mn-lt"/>
                        </a:rPr>
                        <a:t>No</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Adı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Yeri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Bitiş Tarihi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Tutarı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Ödeneği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Kadar</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Harcaması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Göre Fiziki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Göre Nakti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Gerç.</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Düşünceler</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73909624"/>
                  </a:ext>
                </a:extLst>
              </a:tr>
              <a:tr h="123170">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Harcaması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Gerç.(%)</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Gerç.(%)</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158188"/>
                  </a:ext>
                </a:extLst>
              </a:tr>
              <a:tr h="154874">
                <a:tc>
                  <a:txBody>
                    <a:bodyPr/>
                    <a:lstStyle/>
                    <a:p>
                      <a:pPr algn="ctr" fontAlgn="b"/>
                      <a:r>
                        <a:rPr lang="tr-TR" sz="800" b="1" i="0" u="none" strike="noStrike">
                          <a:effectLst/>
                          <a:latin typeface="+mn-lt"/>
                        </a:rPr>
                        <a:t>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solidFill>
                            <a:srgbClr val="0000FF"/>
                          </a:solidFill>
                          <a:effectLst/>
                          <a:latin typeface="+mn-lt"/>
                        </a:rPr>
                        <a:t>BÜYÜKSU İŞLERİ.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9714219"/>
                  </a:ext>
                </a:extLst>
              </a:tr>
              <a:tr h="322837">
                <a:tc>
                  <a:txBody>
                    <a:bodyPr/>
                    <a:lstStyle/>
                    <a:p>
                      <a:pPr algn="ctr" fontAlgn="b"/>
                      <a:r>
                        <a:rPr lang="tr-TR" sz="800" b="1" i="0" u="none" strike="noStrike">
                          <a:effectLst/>
                          <a:latin typeface="+mn-lt"/>
                        </a:rPr>
                        <a:t>A</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HİZMET</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YUKARI AFRİN (KİLİS İÇMESUYU) PROJESİ (GAP) (2013K050080)  (2013 - 2019)</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MERKEZ</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70849998"/>
                  </a:ext>
                </a:extLst>
              </a:tr>
              <a:tr h="241905">
                <a:tc>
                  <a:txBody>
                    <a:bodyPr/>
                    <a:lstStyle/>
                    <a:p>
                      <a:pPr algn="ctr" fontAlgn="b"/>
                      <a:r>
                        <a:rPr lang="tr-TR" sz="800" b="1" i="0" u="none" strike="noStrike">
                          <a:effectLst/>
                          <a:latin typeface="+mn-lt"/>
                        </a:rPr>
                        <a:t>1</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Kilis Yukarı Afrin İçmesuyu İsale Hattı</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2017</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2019</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80 000 000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2018 yılı içerisinde ihalesi yapılacaktır.</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467118"/>
                  </a:ext>
                </a:extLst>
              </a:tr>
              <a:tr h="216548">
                <a:tc>
                  <a:txBody>
                    <a:bodyPr/>
                    <a:lstStyle/>
                    <a:p>
                      <a:pPr algn="ctr" fontAlgn="b"/>
                      <a:r>
                        <a:rPr lang="tr-TR" sz="800" b="1" i="0" u="none" strike="noStrike">
                          <a:effectLst/>
                          <a:latin typeface="+mn-lt"/>
                        </a:rPr>
                        <a:t>2</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Yukarı Afrin Barajı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2014</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2018</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66 426 925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15 765 576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17 904 271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15 765 576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24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51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46447657"/>
                  </a:ext>
                </a:extLst>
              </a:tr>
              <a:tr h="216548">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Yukarı Afrin Barajı Fiyat Farkı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22 185 155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6 775 029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4 514 524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6 775 029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75526319"/>
                  </a:ext>
                </a:extLst>
              </a:tr>
              <a:tr h="241905">
                <a:tc>
                  <a:txBody>
                    <a:bodyPr/>
                    <a:lstStyle/>
                    <a:p>
                      <a:pPr algn="ctr" fontAlgn="b"/>
                      <a:r>
                        <a:rPr lang="tr-TR" sz="800" b="1" i="0" u="none" strike="noStrike">
                          <a:effectLst/>
                          <a:latin typeface="+mn-lt"/>
                        </a:rPr>
                        <a:t>3</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Kilis Yukarı Afrin 2.Kademe İçmesuyu Arıtma Tesisi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2017</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2019</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40 000 000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2018 yılı içerisinde ihalesi yapılacaktır.</a:t>
                      </a:r>
                    </a:p>
                  </a:txBody>
                  <a:tcPr marL="54661"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5365723"/>
                  </a:ext>
                </a:extLst>
              </a:tr>
              <a:tr h="241905">
                <a:tc>
                  <a:txBody>
                    <a:bodyPr/>
                    <a:lstStyle/>
                    <a:p>
                      <a:pPr algn="ctr" fontAlgn="b"/>
                      <a:r>
                        <a:rPr lang="tr-TR" sz="800" b="1" i="0" u="none" strike="noStrike">
                          <a:effectLst/>
                          <a:latin typeface="+mn-lt"/>
                        </a:rPr>
                        <a:t>4</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Kilis Resül Osman Dağı Mesire Alanı İçmesuyu Temini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2016</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2017</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1 282 440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1 265 512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1 265 512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99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99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İş ikmal edilmiştir.</a:t>
                      </a:r>
                    </a:p>
                  </a:txBody>
                  <a:tcPr marL="54661"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5005862"/>
                  </a:ext>
                </a:extLst>
              </a:tr>
              <a:tr h="241905">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Kilis Resül Osman Dağı Mesire Alanı İçmesuyu Temini Fiyat Farkı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315 000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314 837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314 837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 </a:t>
                      </a:r>
                    </a:p>
                  </a:txBody>
                  <a:tcPr marL="54661"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6143152"/>
                  </a:ext>
                </a:extLst>
              </a:tr>
              <a:tr h="241905">
                <a:tc>
                  <a:txBody>
                    <a:bodyPr/>
                    <a:lstStyle/>
                    <a:p>
                      <a:pPr algn="ctr" fontAlgn="b"/>
                      <a:r>
                        <a:rPr lang="tr-TR" sz="800" b="1" i="0" u="none" strike="noStrike">
                          <a:effectLst/>
                          <a:latin typeface="+mn-lt"/>
                        </a:rPr>
                        <a:t>5</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Yukari Afrin Barajının Maden Ocağı ile Etkileşiminin Önlenmesi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40 000 000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2018 yılı içerisinde ihalesi yapılacaktır.</a:t>
                      </a:r>
                    </a:p>
                  </a:txBody>
                  <a:tcPr marL="54661"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5166578"/>
                  </a:ext>
                </a:extLst>
              </a:tr>
              <a:tr h="216548">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4555" marR="4555" marT="4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Kamulaştırma</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2015</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2018</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21 067 848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2 682 858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2 030 306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2 682 858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13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22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4728413"/>
                  </a:ext>
                </a:extLst>
              </a:tr>
              <a:tr h="216548">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FAALİYET TOPLAMI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0000FF"/>
                          </a:solidFill>
                          <a:effectLst/>
                          <a:latin typeface="+mn-lt"/>
                        </a:rPr>
                        <a:t> 271 277 368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0000FF"/>
                          </a:solidFill>
                          <a:effectLst/>
                          <a:latin typeface="+mn-lt"/>
                        </a:rPr>
                        <a:t> 26 803 811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0000FF"/>
                          </a:solidFill>
                          <a:effectLst/>
                          <a:latin typeface="+mn-lt"/>
                        </a:rPr>
                        <a:t> 24 449 101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0000FF"/>
                          </a:solidFill>
                          <a:effectLst/>
                          <a:latin typeface="+mn-lt"/>
                        </a:rPr>
                        <a:t> 26 803 811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19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8583363"/>
                  </a:ext>
                </a:extLst>
              </a:tr>
              <a:tr h="123170">
                <a:tc>
                  <a:txBody>
                    <a:bodyPr/>
                    <a:lstStyle/>
                    <a:p>
                      <a:pPr algn="ctr" fontAlgn="b"/>
                      <a:r>
                        <a:rPr lang="tr-TR" sz="800" b="1" i="0" u="none" strike="noStrike">
                          <a:effectLst/>
                          <a:latin typeface="+mn-lt"/>
                        </a:rPr>
                        <a:t>B</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TARIM</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KİLİS-MUSABEYLİ(GAP)(2013A010210)</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3949540"/>
                  </a:ext>
                </a:extLst>
              </a:tr>
              <a:tr h="216548">
                <a:tc>
                  <a:txBody>
                    <a:bodyPr/>
                    <a:lstStyle/>
                    <a:p>
                      <a:pPr algn="ctr" fontAlgn="b"/>
                      <a:r>
                        <a:rPr lang="tr-TR" sz="800" b="1" i="0" u="none" strike="noStrike">
                          <a:effectLst/>
                          <a:latin typeface="+mn-lt"/>
                        </a:rPr>
                        <a:t>1</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Musabeyli Barajı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MUSABEYLİ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2014</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2019</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51 559 500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6 348 001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18 209 028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6 348 001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12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48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1838180"/>
                  </a:ext>
                </a:extLst>
              </a:tr>
              <a:tr h="216548">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Musabeyli Barajı F.F.</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17 818 203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2 351 978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5 028 680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2 351 978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008550"/>
                  </a:ext>
                </a:extLst>
              </a:tr>
              <a:tr h="429125">
                <a:tc>
                  <a:txBody>
                    <a:bodyPr/>
                    <a:lstStyle/>
                    <a:p>
                      <a:pPr algn="ctr" fontAlgn="b"/>
                      <a:r>
                        <a:rPr lang="tr-TR" sz="800" b="1" i="0" u="none" strike="noStrike">
                          <a:effectLst/>
                          <a:latin typeface="+mn-lt"/>
                        </a:rPr>
                        <a:t>2</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Musabeyli Barajı Sulaması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2016</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2019</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22 896 000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16.05.2017 tarihinde sözleşmesi imzalanmıştır.</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9216609"/>
                  </a:ext>
                </a:extLst>
              </a:tr>
              <a:tr h="385197">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Musabeyli Barajı Sulaması Fiyat Farkı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4 121 280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02334525"/>
                  </a:ext>
                </a:extLst>
              </a:tr>
              <a:tr h="246208">
                <a:tc>
                  <a:txBody>
                    <a:bodyPr/>
                    <a:lstStyle/>
                    <a:p>
                      <a:pPr algn="ctr" fontAlgn="b"/>
                      <a:r>
                        <a:rPr lang="tr-TR" sz="800" b="1" i="0" u="none" strike="noStrike">
                          <a:effectLst/>
                          <a:latin typeface="+mn-lt"/>
                        </a:rPr>
                        <a:t>3</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Musabeyli Barajı Sulaması Malzeme Alımı</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30 000 000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2018 yılı içerisinde ihalesi yapılacaktır.</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68189225"/>
                  </a:ext>
                </a:extLst>
              </a:tr>
              <a:tr h="216548">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Kamulaştırma</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2014</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2017</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36 807 495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51 065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5 307 495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51 065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3618151"/>
                  </a:ext>
                </a:extLst>
              </a:tr>
              <a:tr h="216548">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FF"/>
                          </a:solidFill>
                          <a:effectLst/>
                          <a:latin typeface="+mn-lt"/>
                        </a:rPr>
                        <a:t>FAALİYET TOPLAMI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solidFill>
                            <a:srgbClr val="0000FF"/>
                          </a:solidFill>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FF"/>
                          </a:solidFill>
                          <a:effectLst/>
                          <a:latin typeface="+mn-lt"/>
                        </a:rPr>
                        <a:t> 163 202 478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FF"/>
                          </a:solidFill>
                          <a:effectLst/>
                          <a:latin typeface="+mn-lt"/>
                        </a:rPr>
                        <a:t> 8 751 044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FF"/>
                          </a:solidFill>
                          <a:effectLst/>
                          <a:latin typeface="+mn-lt"/>
                        </a:rPr>
                        <a:t> 28 545 203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FF"/>
                          </a:solidFill>
                          <a:effectLst/>
                          <a:latin typeface="+mn-lt"/>
                        </a:rPr>
                        <a:t> 8 751 044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FF"/>
                          </a:solidFill>
                          <a:effectLst/>
                          <a:latin typeface="+mn-lt"/>
                        </a:rPr>
                        <a:t>   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FF"/>
                          </a:solidFill>
                          <a:effectLst/>
                          <a:latin typeface="+mn-lt"/>
                        </a:rPr>
                        <a:t>   100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FF"/>
                          </a:solidFill>
                          <a:effectLst/>
                          <a:latin typeface="+mn-lt"/>
                        </a:rPr>
                        <a:t>   23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574879"/>
                  </a:ext>
                </a:extLst>
              </a:tr>
              <a:tr h="216548">
                <a:tc>
                  <a:txBody>
                    <a:bodyPr/>
                    <a:lstStyle/>
                    <a:p>
                      <a:pPr algn="ctr" fontAlgn="b"/>
                      <a:r>
                        <a:rPr lang="tr-TR" sz="800" b="1" i="0" u="none" strike="noStrike">
                          <a:effectLst/>
                          <a:latin typeface="+mn-lt"/>
                        </a:rPr>
                        <a:t>II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FF"/>
                          </a:solidFill>
                          <a:effectLst/>
                          <a:latin typeface="+mn-lt"/>
                        </a:rPr>
                        <a:t>BÜYÜKSU İŞLERİ FAALİYET TOPLAMI</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FF"/>
                          </a:solidFill>
                          <a:effectLst/>
                          <a:latin typeface="+mn-lt"/>
                        </a:rPr>
                        <a:t> 434 479 846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FF"/>
                          </a:solidFill>
                          <a:effectLst/>
                          <a:latin typeface="+mn-lt"/>
                        </a:rPr>
                        <a:t> 35 554 855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FF"/>
                          </a:solidFill>
                          <a:effectLst/>
                          <a:latin typeface="+mn-lt"/>
                        </a:rPr>
                        <a:t> 52 994 304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0000FF"/>
                          </a:solidFill>
                          <a:effectLst/>
                          <a:latin typeface="+mn-lt"/>
                        </a:rPr>
                        <a:t> 35 554 855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FF"/>
                          </a:solidFill>
                          <a:effectLst/>
                          <a:latin typeface="+mn-lt"/>
                        </a:rPr>
                        <a:t>   15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FF"/>
                          </a:solidFill>
                          <a:effectLst/>
                          <a:latin typeface="+mn-lt"/>
                        </a:rPr>
                        <a:t>   100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FF"/>
                          </a:solidFill>
                          <a:effectLst/>
                          <a:latin typeface="+mn-lt"/>
                        </a:rPr>
                        <a:t>   20 </a:t>
                      </a:r>
                    </a:p>
                  </a:txBody>
                  <a:tcPr marL="4555"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effectLst/>
                          <a:latin typeface="+mn-lt"/>
                        </a:rPr>
                        <a:t> </a:t>
                      </a:r>
                    </a:p>
                  </a:txBody>
                  <a:tcPr marL="54661" marR="4555" marT="45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517734"/>
                  </a:ext>
                </a:extLst>
              </a:tr>
            </a:tbl>
          </a:graphicData>
        </a:graphic>
      </p:graphicFrame>
    </p:spTree>
    <p:extLst>
      <p:ext uri="{BB962C8B-B14F-4D97-AF65-F5344CB8AC3E}">
        <p14:creationId xmlns:p14="http://schemas.microsoft.com/office/powerpoint/2010/main" val="1948156081"/>
      </p:ext>
    </p:extLst>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148" y="263196"/>
            <a:ext cx="60229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3803682967"/>
              </p:ext>
            </p:extLst>
          </p:nvPr>
        </p:nvGraphicFramePr>
        <p:xfrm>
          <a:off x="251521" y="1268762"/>
          <a:ext cx="8435278" cy="4634279"/>
        </p:xfrm>
        <a:graphic>
          <a:graphicData uri="http://schemas.openxmlformats.org/drawingml/2006/table">
            <a:tbl>
              <a:tblPr/>
              <a:tblGrid>
                <a:gridCol w="178088">
                  <a:extLst>
                    <a:ext uri="{9D8B030D-6E8A-4147-A177-3AD203B41FA5}">
                      <a16:colId xmlns:a16="http://schemas.microsoft.com/office/drawing/2014/main" val="3895526402"/>
                    </a:ext>
                  </a:extLst>
                </a:gridCol>
                <a:gridCol w="430860">
                  <a:extLst>
                    <a:ext uri="{9D8B030D-6E8A-4147-A177-3AD203B41FA5}">
                      <a16:colId xmlns:a16="http://schemas.microsoft.com/office/drawing/2014/main" val="3676949260"/>
                    </a:ext>
                  </a:extLst>
                </a:gridCol>
                <a:gridCol w="2052808">
                  <a:extLst>
                    <a:ext uri="{9D8B030D-6E8A-4147-A177-3AD203B41FA5}">
                      <a16:colId xmlns:a16="http://schemas.microsoft.com/office/drawing/2014/main" val="3841012089"/>
                    </a:ext>
                  </a:extLst>
                </a:gridCol>
                <a:gridCol w="545756">
                  <a:extLst>
                    <a:ext uri="{9D8B030D-6E8A-4147-A177-3AD203B41FA5}">
                      <a16:colId xmlns:a16="http://schemas.microsoft.com/office/drawing/2014/main" val="2880664258"/>
                    </a:ext>
                  </a:extLst>
                </a:gridCol>
                <a:gridCol w="268090">
                  <a:extLst>
                    <a:ext uri="{9D8B030D-6E8A-4147-A177-3AD203B41FA5}">
                      <a16:colId xmlns:a16="http://schemas.microsoft.com/office/drawing/2014/main" val="3827422916"/>
                    </a:ext>
                  </a:extLst>
                </a:gridCol>
                <a:gridCol w="291069">
                  <a:extLst>
                    <a:ext uri="{9D8B030D-6E8A-4147-A177-3AD203B41FA5}">
                      <a16:colId xmlns:a16="http://schemas.microsoft.com/office/drawing/2014/main" val="60283638"/>
                    </a:ext>
                  </a:extLst>
                </a:gridCol>
                <a:gridCol w="543842">
                  <a:extLst>
                    <a:ext uri="{9D8B030D-6E8A-4147-A177-3AD203B41FA5}">
                      <a16:colId xmlns:a16="http://schemas.microsoft.com/office/drawing/2014/main" val="577981584"/>
                    </a:ext>
                  </a:extLst>
                </a:gridCol>
                <a:gridCol w="505543">
                  <a:extLst>
                    <a:ext uri="{9D8B030D-6E8A-4147-A177-3AD203B41FA5}">
                      <a16:colId xmlns:a16="http://schemas.microsoft.com/office/drawing/2014/main" val="1416075911"/>
                    </a:ext>
                  </a:extLst>
                </a:gridCol>
                <a:gridCol w="497883">
                  <a:extLst>
                    <a:ext uri="{9D8B030D-6E8A-4147-A177-3AD203B41FA5}">
                      <a16:colId xmlns:a16="http://schemas.microsoft.com/office/drawing/2014/main" val="445146645"/>
                    </a:ext>
                  </a:extLst>
                </a:gridCol>
                <a:gridCol w="513202">
                  <a:extLst>
                    <a:ext uri="{9D8B030D-6E8A-4147-A177-3AD203B41FA5}">
                      <a16:colId xmlns:a16="http://schemas.microsoft.com/office/drawing/2014/main" val="403120698"/>
                    </a:ext>
                  </a:extLst>
                </a:gridCol>
                <a:gridCol w="476818">
                  <a:extLst>
                    <a:ext uri="{9D8B030D-6E8A-4147-A177-3AD203B41FA5}">
                      <a16:colId xmlns:a16="http://schemas.microsoft.com/office/drawing/2014/main" val="4071358655"/>
                    </a:ext>
                  </a:extLst>
                </a:gridCol>
                <a:gridCol w="476818">
                  <a:extLst>
                    <a:ext uri="{9D8B030D-6E8A-4147-A177-3AD203B41FA5}">
                      <a16:colId xmlns:a16="http://schemas.microsoft.com/office/drawing/2014/main" val="3585922685"/>
                    </a:ext>
                  </a:extLst>
                </a:gridCol>
                <a:gridCol w="390646">
                  <a:extLst>
                    <a:ext uri="{9D8B030D-6E8A-4147-A177-3AD203B41FA5}">
                      <a16:colId xmlns:a16="http://schemas.microsoft.com/office/drawing/2014/main" val="1235767342"/>
                    </a:ext>
                  </a:extLst>
                </a:gridCol>
                <a:gridCol w="1263855">
                  <a:extLst>
                    <a:ext uri="{9D8B030D-6E8A-4147-A177-3AD203B41FA5}">
                      <a16:colId xmlns:a16="http://schemas.microsoft.com/office/drawing/2014/main" val="1644015551"/>
                    </a:ext>
                  </a:extLst>
                </a:gridCol>
              </a:tblGrid>
              <a:tr h="165082">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2017</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2016</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Yılı</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Yılı</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Toplam</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975030"/>
                  </a:ext>
                </a:extLst>
              </a:tr>
              <a:tr h="455250">
                <a:tc>
                  <a:txBody>
                    <a:bodyPr/>
                    <a:lstStyle/>
                    <a:p>
                      <a:pPr algn="ctr" fontAlgn="b"/>
                      <a:r>
                        <a:rPr lang="tr-TR" sz="800" b="1" i="0" u="none" strike="noStrike">
                          <a:effectLst/>
                          <a:latin typeface="+mn-lt"/>
                        </a:rPr>
                        <a:t>Sıra</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Sektörün</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Projenin Adı</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Projenin</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Başlama ve</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Proje</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Yılı</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Yılı Sonuna</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2017</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Ödeneğine</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Ödeneğine</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Fiziki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74631380"/>
                  </a:ext>
                </a:extLst>
              </a:tr>
              <a:tr h="305793">
                <a:tc>
                  <a:txBody>
                    <a:bodyPr/>
                    <a:lstStyle/>
                    <a:p>
                      <a:pPr algn="ctr" fontAlgn="b"/>
                      <a:r>
                        <a:rPr lang="tr-TR" sz="800" b="1" i="0" u="none" strike="noStrike">
                          <a:effectLst/>
                          <a:latin typeface="+mn-lt"/>
                        </a:rPr>
                        <a:t>No</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Adı</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Yeri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Bitiş Tarihi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Tutarı</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Ödeneği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Kadar</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Harcaması</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Göre Fiziki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Göre Nakti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Gerç.</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Düşünceler</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1884572"/>
                  </a:ext>
                </a:extLst>
              </a:tr>
              <a:tr h="165082">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Harcaması</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Gerç.(%)</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Gerç.(%)</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789367"/>
                  </a:ext>
                </a:extLst>
              </a:tr>
              <a:tr h="165082">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solidFill>
                            <a:srgbClr val="0000FF"/>
                          </a:solidFill>
                          <a:effectLst/>
                          <a:latin typeface="+mn-lt"/>
                        </a:rPr>
                        <a:t>KÜÇÜKSU İŞLERİ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01197742"/>
                  </a:ext>
                </a:extLst>
              </a:tr>
              <a:tr h="378314">
                <a:tc>
                  <a:txBody>
                    <a:bodyPr/>
                    <a:lstStyle/>
                    <a:p>
                      <a:pPr algn="ctr" fontAlgn="ctr"/>
                      <a:r>
                        <a:rPr lang="tr-TR" sz="800" b="1" i="0" u="none" strike="noStrike">
                          <a:effectLst/>
                          <a:latin typeface="+mn-lt"/>
                        </a:rPr>
                        <a:t>1</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TARIM</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Kilis-Merkez Demirciler Göleti ve Sulaması</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MERKEZ</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2015</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2017</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4 659 270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379 039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1 978 701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379 039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51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67333"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67078070"/>
                  </a:ext>
                </a:extLst>
              </a:tr>
              <a:tr h="254502">
                <a:tc>
                  <a:txBody>
                    <a:bodyPr/>
                    <a:lstStyle/>
                    <a:p>
                      <a:pPr algn="ctr"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Kilis-Merkez Demirciler Göleti ve Sulaması F.F</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1 388 462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140 271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392 038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140 271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67333"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4145284"/>
                  </a:ext>
                </a:extLst>
              </a:tr>
              <a:tr h="350801">
                <a:tc>
                  <a:txBody>
                    <a:bodyPr/>
                    <a:lstStyle/>
                    <a:p>
                      <a:pPr algn="ctr" fontAlgn="ctr"/>
                      <a:r>
                        <a:rPr lang="tr-TR" sz="800" b="1" i="0" u="none" strike="noStrike">
                          <a:effectLst/>
                          <a:latin typeface="+mn-lt"/>
                        </a:rPr>
                        <a:t>2</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TARIM</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Kilis-Merkez Narlıca Göleti ve Sulaması</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MERKEZ</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2015</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2018</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20 487 223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tr-TR" sz="800" b="1" i="0" u="none" strike="noStrike">
                          <a:effectLst/>
                          <a:latin typeface="+mn-lt"/>
                        </a:rPr>
                        <a:t>06.10.2017 tarihinde sözleşmesi imzalanmıştır.</a:t>
                      </a:r>
                    </a:p>
                  </a:txBody>
                  <a:tcPr marL="67333" marR="5611" marT="56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24842551"/>
                  </a:ext>
                </a:extLst>
              </a:tr>
              <a:tr h="378314">
                <a:tc>
                  <a:txBody>
                    <a:bodyPr/>
                    <a:lstStyle/>
                    <a:p>
                      <a:pPr algn="ctr"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Kilis-Merkez Narlıca Göleti ve Sulaması Fiyat Farkı</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MERKEZ</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2014</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2018</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4 262 110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05020787"/>
                  </a:ext>
                </a:extLst>
              </a:tr>
              <a:tr h="398949">
                <a:tc>
                  <a:txBody>
                    <a:bodyPr/>
                    <a:lstStyle/>
                    <a:p>
                      <a:pPr algn="ctr" fontAlgn="ctr"/>
                      <a:r>
                        <a:rPr lang="tr-TR" sz="800" b="1" i="0" u="none" strike="noStrike">
                          <a:effectLst/>
                          <a:latin typeface="+mn-lt"/>
                        </a:rPr>
                        <a:t>3</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TARIM</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Kilis-İl Merkezinin Narlıca ve Alifakı Derelerinin Taşkından Korunması ile Kışla Deresinin İkmali</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MERKEZ</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2016</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2018</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1 876 961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407 933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1 252 277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407 933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22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88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232046"/>
                  </a:ext>
                </a:extLst>
              </a:tr>
              <a:tr h="455250">
                <a:tc>
                  <a:txBody>
                    <a:bodyPr/>
                    <a:lstStyle/>
                    <a:p>
                      <a:pPr algn="ctr"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800" b="1" i="0" u="none" strike="noStrike">
                          <a:effectLst/>
                          <a:latin typeface="+mn-lt"/>
                        </a:rPr>
                        <a:t>Kilis-İl Merkezinin Narlıca ve Alifakı Derelerinin Taşkından Korunması ile Kışla Deresinin İkmali Fiyat Farkı</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466 112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141 599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239 825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effectLst/>
                          <a:latin typeface="+mn-lt"/>
                        </a:rPr>
                        <a:t>  141 599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800" b="1" i="0" u="none" strike="noStrike">
                          <a:effectLst/>
                          <a:latin typeface="+mn-lt"/>
                        </a:rPr>
                        <a:t> </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9344103"/>
                  </a:ext>
                </a:extLst>
              </a:tr>
              <a:tr h="261380">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FAALİYET TOPLAMI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0000FF"/>
                          </a:solidFill>
                          <a:effectLst/>
                          <a:latin typeface="+mn-lt"/>
                        </a:rPr>
                        <a:t> 33 140 138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0000FF"/>
                          </a:solidFill>
                          <a:effectLst/>
                          <a:latin typeface="+mn-lt"/>
                        </a:rPr>
                        <a:t> 1 068 842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0000FF"/>
                          </a:solidFill>
                          <a:effectLst/>
                          <a:latin typeface="+mn-lt"/>
                        </a:rPr>
                        <a:t> 3 862 841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0000FF"/>
                          </a:solidFill>
                          <a:effectLst/>
                          <a:latin typeface="+mn-lt"/>
                        </a:rPr>
                        <a:t> 1 068 842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3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100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0000FF"/>
                          </a:solidFill>
                          <a:effectLst/>
                          <a:latin typeface="+mn-lt"/>
                        </a:rPr>
                        <a:t>   15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67333"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0180557"/>
                  </a:ext>
                </a:extLst>
              </a:tr>
              <a:tr h="305793">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BÜYÜKSU İŞLERİ FAALİYET TOPLAMI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FF0000"/>
                          </a:solidFill>
                          <a:effectLst/>
                          <a:latin typeface="+mn-lt"/>
                        </a:rPr>
                        <a:t> 434 479 846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FF0000"/>
                          </a:solidFill>
                          <a:effectLst/>
                          <a:latin typeface="+mn-lt"/>
                        </a:rPr>
                        <a:t> 35 554 855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FF0000"/>
                          </a:solidFill>
                          <a:effectLst/>
                          <a:latin typeface="+mn-lt"/>
                        </a:rPr>
                        <a:t> 52 994 304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FF0000"/>
                          </a:solidFill>
                          <a:effectLst/>
                          <a:latin typeface="+mn-lt"/>
                        </a:rPr>
                        <a:t> 35 554 855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8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100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20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67333"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6950940"/>
                  </a:ext>
                </a:extLst>
              </a:tr>
              <a:tr h="288894">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KÜÇÜKSU İŞLERİ FAALİYET TOPLAMI</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FF0000"/>
                          </a:solidFill>
                          <a:effectLst/>
                          <a:latin typeface="+mn-lt"/>
                        </a:rPr>
                        <a:t> 33 140 138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FF0000"/>
                          </a:solidFill>
                          <a:effectLst/>
                          <a:latin typeface="+mn-lt"/>
                        </a:rPr>
                        <a:t> 1 068 842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FF0000"/>
                          </a:solidFill>
                          <a:effectLst/>
                          <a:latin typeface="+mn-lt"/>
                        </a:rPr>
                        <a:t> 3 862 841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800" b="1" i="0" u="none" strike="noStrike">
                          <a:solidFill>
                            <a:srgbClr val="FF0000"/>
                          </a:solidFill>
                          <a:effectLst/>
                          <a:latin typeface="+mn-lt"/>
                        </a:rPr>
                        <a:t> 1 068 842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3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100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tr-TR" sz="800" b="1" i="0" u="none" strike="noStrike">
                          <a:solidFill>
                            <a:srgbClr val="FF0000"/>
                          </a:solidFill>
                          <a:effectLst/>
                          <a:latin typeface="+mn-lt"/>
                        </a:rPr>
                        <a:t>   15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7930752"/>
                  </a:ext>
                </a:extLst>
              </a:tr>
              <a:tr h="305793">
                <a:tc>
                  <a:txBody>
                    <a:bodyPr/>
                    <a:lstStyle/>
                    <a:p>
                      <a:pPr algn="ctr"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mn-lt"/>
                        </a:rPr>
                        <a:t>GENEL TOPLAM</a:t>
                      </a:r>
                    </a:p>
                  </a:txBody>
                  <a:tcPr marL="5611" marR="5611" marT="56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FF0000"/>
                          </a:solidFill>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FF0000"/>
                          </a:solidFill>
                          <a:effectLst/>
                          <a:latin typeface="+mn-lt"/>
                        </a:rPr>
                        <a:t> 467 619 984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FF0000"/>
                          </a:solidFill>
                          <a:effectLst/>
                          <a:latin typeface="+mn-lt"/>
                        </a:rPr>
                        <a:t> 36 623 697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FF0000"/>
                          </a:solidFill>
                          <a:effectLst/>
                          <a:latin typeface="+mn-lt"/>
                        </a:rPr>
                        <a:t> 56 857 145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solidFill>
                            <a:srgbClr val="FF0000"/>
                          </a:solidFill>
                          <a:effectLst/>
                          <a:latin typeface="+mn-lt"/>
                        </a:rPr>
                        <a:t> 36 623 697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FF0000"/>
                          </a:solidFill>
                          <a:effectLst/>
                          <a:latin typeface="+mn-lt"/>
                        </a:rPr>
                        <a:t>   8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FF0000"/>
                          </a:solidFill>
                          <a:effectLst/>
                          <a:latin typeface="+mn-lt"/>
                        </a:rPr>
                        <a:t>   100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FF0000"/>
                          </a:solidFill>
                          <a:effectLst/>
                          <a:latin typeface="+mn-lt"/>
                        </a:rPr>
                        <a:t>   20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effectLst/>
                          <a:latin typeface="+mn-lt"/>
                        </a:rPr>
                        <a:t> </a:t>
                      </a:r>
                    </a:p>
                  </a:txBody>
                  <a:tcPr marL="5611" marR="5611" marT="56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146026"/>
                  </a:ext>
                </a:extLst>
              </a:tr>
            </a:tbl>
          </a:graphicData>
        </a:graphic>
      </p:graphicFrame>
    </p:spTree>
    <p:extLst>
      <p:ext uri="{BB962C8B-B14F-4D97-AF65-F5344CB8AC3E}">
        <p14:creationId xmlns:p14="http://schemas.microsoft.com/office/powerpoint/2010/main" val="3168191298"/>
      </p:ext>
    </p:extLst>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55" y="210645"/>
            <a:ext cx="61817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487738852"/>
              </p:ext>
            </p:extLst>
          </p:nvPr>
        </p:nvGraphicFramePr>
        <p:xfrm>
          <a:off x="395536" y="1052739"/>
          <a:ext cx="7776863" cy="5003388"/>
        </p:xfrm>
        <a:graphic>
          <a:graphicData uri="http://schemas.openxmlformats.org/drawingml/2006/table">
            <a:tbl>
              <a:tblPr/>
              <a:tblGrid>
                <a:gridCol w="333737">
                  <a:extLst>
                    <a:ext uri="{9D8B030D-6E8A-4147-A177-3AD203B41FA5}">
                      <a16:colId xmlns:a16="http://schemas.microsoft.com/office/drawing/2014/main" val="3780254480"/>
                    </a:ext>
                  </a:extLst>
                </a:gridCol>
                <a:gridCol w="1024497">
                  <a:extLst>
                    <a:ext uri="{9D8B030D-6E8A-4147-A177-3AD203B41FA5}">
                      <a16:colId xmlns:a16="http://schemas.microsoft.com/office/drawing/2014/main" val="1759924202"/>
                    </a:ext>
                  </a:extLst>
                </a:gridCol>
                <a:gridCol w="620907">
                  <a:extLst>
                    <a:ext uri="{9D8B030D-6E8A-4147-A177-3AD203B41FA5}">
                      <a16:colId xmlns:a16="http://schemas.microsoft.com/office/drawing/2014/main" val="3243767872"/>
                    </a:ext>
                  </a:extLst>
                </a:gridCol>
                <a:gridCol w="861510">
                  <a:extLst>
                    <a:ext uri="{9D8B030D-6E8A-4147-A177-3AD203B41FA5}">
                      <a16:colId xmlns:a16="http://schemas.microsoft.com/office/drawing/2014/main" val="626375554"/>
                    </a:ext>
                  </a:extLst>
                </a:gridCol>
                <a:gridCol w="952059">
                  <a:extLst>
                    <a:ext uri="{9D8B030D-6E8A-4147-A177-3AD203B41FA5}">
                      <a16:colId xmlns:a16="http://schemas.microsoft.com/office/drawing/2014/main" val="2374796063"/>
                    </a:ext>
                  </a:extLst>
                </a:gridCol>
                <a:gridCol w="848573">
                  <a:extLst>
                    <a:ext uri="{9D8B030D-6E8A-4147-A177-3AD203B41FA5}">
                      <a16:colId xmlns:a16="http://schemas.microsoft.com/office/drawing/2014/main" val="1196063503"/>
                    </a:ext>
                  </a:extLst>
                </a:gridCol>
                <a:gridCol w="1138331">
                  <a:extLst>
                    <a:ext uri="{9D8B030D-6E8A-4147-A177-3AD203B41FA5}">
                      <a16:colId xmlns:a16="http://schemas.microsoft.com/office/drawing/2014/main" val="4276956597"/>
                    </a:ext>
                  </a:extLst>
                </a:gridCol>
                <a:gridCol w="703694">
                  <a:extLst>
                    <a:ext uri="{9D8B030D-6E8A-4147-A177-3AD203B41FA5}">
                      <a16:colId xmlns:a16="http://schemas.microsoft.com/office/drawing/2014/main" val="2120529441"/>
                    </a:ext>
                  </a:extLst>
                </a:gridCol>
                <a:gridCol w="796830">
                  <a:extLst>
                    <a:ext uri="{9D8B030D-6E8A-4147-A177-3AD203B41FA5}">
                      <a16:colId xmlns:a16="http://schemas.microsoft.com/office/drawing/2014/main" val="1673126817"/>
                    </a:ext>
                  </a:extLst>
                </a:gridCol>
                <a:gridCol w="496725">
                  <a:extLst>
                    <a:ext uri="{9D8B030D-6E8A-4147-A177-3AD203B41FA5}">
                      <a16:colId xmlns:a16="http://schemas.microsoft.com/office/drawing/2014/main" val="1372985606"/>
                    </a:ext>
                  </a:extLst>
                </a:gridCol>
              </a:tblGrid>
              <a:tr h="139399">
                <a:tc>
                  <a:txBody>
                    <a:bodyPr/>
                    <a:lstStyle/>
                    <a:p>
                      <a:pPr algn="ctr"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ctr" fontAlgn="b"/>
                      <a:endParaRPr lang="tr-TR" sz="800" b="1" i="0" u="none" strike="noStrike">
                        <a:effectLst/>
                        <a:latin typeface="+mn-lt"/>
                      </a:endParaRPr>
                    </a:p>
                  </a:txBody>
                  <a:tcPr marL="5999" marR="5999" marT="5999" marB="0" anchor="b">
                    <a:lnL>
                      <a:noFill/>
                    </a:lnL>
                    <a:lnR>
                      <a:noFill/>
                    </a:lnR>
                    <a:lnT>
                      <a:noFill/>
                    </a:lnT>
                    <a:lnB>
                      <a:noFill/>
                    </a:lnB>
                  </a:tcPr>
                </a:tc>
                <a:tc gridSpan="4">
                  <a:txBody>
                    <a:bodyPr/>
                    <a:lstStyle/>
                    <a:p>
                      <a:pPr algn="ctr" fontAlgn="b"/>
                      <a:r>
                        <a:rPr lang="tr-TR" sz="800" b="1" i="0" u="none" strike="noStrike">
                          <a:effectLst/>
                          <a:latin typeface="+mn-lt"/>
                        </a:rPr>
                        <a:t>TABLO-1</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ctr"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ctr"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3000027742"/>
                  </a:ext>
                </a:extLst>
              </a:tr>
              <a:tr h="139399">
                <a:tc gridSpan="3">
                  <a:txBody>
                    <a:bodyPr/>
                    <a:lstStyle/>
                    <a:p>
                      <a:pPr algn="l" fontAlgn="b"/>
                      <a:r>
                        <a:rPr lang="tr-TR" sz="800" b="1" i="0" u="none" strike="noStrike">
                          <a:effectLst/>
                          <a:latin typeface="+mn-lt"/>
                        </a:rPr>
                        <a:t>YATIRIMCI KURULUŞ                   :</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gridSpan="3">
                  <a:txBody>
                    <a:bodyPr/>
                    <a:lstStyle/>
                    <a:p>
                      <a:pPr algn="l" fontAlgn="b"/>
                      <a:r>
                        <a:rPr lang="tr-TR" sz="800" b="1" i="0" u="none" strike="noStrike">
                          <a:effectLst/>
                          <a:latin typeface="+mn-lt"/>
                        </a:rPr>
                        <a:t>DSİ XX. BÖLGE MÜDÜRLÜĞÜ</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862889737"/>
                  </a:ext>
                </a:extLst>
              </a:tr>
              <a:tr h="139399">
                <a:tc gridSpan="8">
                  <a:txBody>
                    <a:bodyPr/>
                    <a:lstStyle/>
                    <a:p>
                      <a:pPr algn="ctr" fontAlgn="b"/>
                      <a:r>
                        <a:rPr lang="tr-TR" sz="800" b="1" i="0" u="none" strike="noStrike">
                          <a:effectLst/>
                          <a:latin typeface="+mn-lt"/>
                        </a:rPr>
                        <a:t>GENEL SEKTÖREL DEĞERLENDİRME</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467628746"/>
                  </a:ext>
                </a:extLst>
              </a:tr>
              <a:tr h="139399">
                <a:tc gridSpan="3">
                  <a:txBody>
                    <a:bodyPr/>
                    <a:lstStyle/>
                    <a:p>
                      <a:pPr algn="l" fontAlgn="b"/>
                      <a:r>
                        <a:rPr lang="tr-TR" sz="800" b="1" i="0" u="none" strike="noStrike">
                          <a:effectLst/>
                          <a:latin typeface="+mn-lt"/>
                        </a:rPr>
                        <a:t>KORD.KURULU DÖNEMİ          :</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800" b="1" i="0" u="none" strike="noStrike">
                          <a:effectLst/>
                          <a:latin typeface="+mn-lt"/>
                        </a:rPr>
                        <a:t>2018/1</a:t>
                      </a: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558538096"/>
                  </a:ext>
                </a:extLst>
              </a:tr>
              <a:tr h="143832">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(TL)</a:t>
                      </a: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2045136231"/>
                  </a:ext>
                </a:extLst>
              </a:tr>
              <a:tr h="549179">
                <a:tc>
                  <a:txBody>
                    <a:bodyPr/>
                    <a:lstStyle/>
                    <a:p>
                      <a:pPr algn="ctr" fontAlgn="ctr"/>
                      <a:r>
                        <a:rPr lang="tr-TR" sz="800" b="1" i="0" u="none" strike="noStrike">
                          <a:effectLst/>
                          <a:latin typeface="+mn-lt"/>
                        </a:rPr>
                        <a:t>SIRA NO</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SEKTÖR</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PROJE SAYISI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PROJE BEDELLERİ TOPLAMI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ÖNCEKİ YILLAR HARCAMALAR TOPLAMI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2017 YILI YATIRIMI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DÖNEM SONUNA KADAR YAPILAN NAKDİ HARCAMA</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 NAKDİ GERÇ. (%)</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FİZİKİ GERÇ.(%)</a:t>
                      </a:r>
                    </a:p>
                  </a:txBody>
                  <a:tcPr marL="5999" marR="5999" marT="59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24926586"/>
                  </a:ext>
                </a:extLst>
              </a:tr>
              <a:tr h="175214">
                <a:tc>
                  <a:txBody>
                    <a:bodyPr/>
                    <a:lstStyle/>
                    <a:p>
                      <a:pPr algn="ctr" fontAlgn="ctr"/>
                      <a:r>
                        <a:rPr lang="tr-TR" sz="800" b="1" i="0" u="none" strike="noStrike">
                          <a:effectLst/>
                          <a:latin typeface="+mn-lt"/>
                        </a:rPr>
                        <a:t>1</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TARIM</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4</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196 342 616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32 408 044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9 819 886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9 819 886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100</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22</a:t>
                      </a:r>
                    </a:p>
                  </a:txBody>
                  <a:tcPr marL="5999" marR="5999" marT="59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5682739"/>
                  </a:ext>
                </a:extLst>
              </a:tr>
              <a:tr h="175214">
                <a:tc>
                  <a:txBody>
                    <a:bodyPr/>
                    <a:lstStyle/>
                    <a:p>
                      <a:pPr algn="ctr" fontAlgn="ctr"/>
                      <a:r>
                        <a:rPr lang="tr-TR" sz="800" b="1" i="0" u="none" strike="noStrike">
                          <a:effectLst/>
                          <a:latin typeface="+mn-lt"/>
                        </a:rPr>
                        <a:t>2</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HİZMET</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271 277 368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24 449 101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26 803 811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26 803 811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100</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19</a:t>
                      </a:r>
                    </a:p>
                  </a:txBody>
                  <a:tcPr marL="5999" marR="5999" marT="59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294493"/>
                  </a:ext>
                </a:extLst>
              </a:tr>
              <a:tr h="175214">
                <a:tc>
                  <a:txBody>
                    <a:bodyPr/>
                    <a:lstStyle/>
                    <a:p>
                      <a:pPr algn="ctr" fontAlgn="ctr"/>
                      <a:r>
                        <a:rPr lang="tr-TR" sz="800" b="1" i="0" u="none" strike="noStrike">
                          <a:effectLst/>
                          <a:latin typeface="+mn-lt"/>
                        </a:rPr>
                        <a:t>3</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3348115"/>
                  </a:ext>
                </a:extLst>
              </a:tr>
              <a:tr h="175214">
                <a:tc>
                  <a:txBody>
                    <a:bodyPr/>
                    <a:lstStyle/>
                    <a:p>
                      <a:pPr algn="ctr" fontAlgn="ctr"/>
                      <a:r>
                        <a:rPr lang="tr-TR" sz="800" b="1" i="0" u="none" strike="noStrike">
                          <a:effectLst/>
                          <a:latin typeface="+mn-lt"/>
                        </a:rPr>
                        <a:t>4</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7581605"/>
                  </a:ext>
                </a:extLst>
              </a:tr>
              <a:tr h="175214">
                <a:tc gridSpan="2">
                  <a:txBody>
                    <a:bodyPr/>
                    <a:lstStyle/>
                    <a:p>
                      <a:pPr algn="ctr" fontAlgn="ctr"/>
                      <a:r>
                        <a:rPr lang="pt-BR" sz="800" b="1" i="0" u="none" strike="noStrike">
                          <a:effectLst/>
                          <a:latin typeface="+mn-lt"/>
                        </a:rPr>
                        <a:t>T  O  P  L  A  M</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800" b="1" i="0" u="none" strike="noStrike">
                          <a:effectLst/>
                          <a:latin typeface="+mn-lt"/>
                        </a:rPr>
                        <a:t>5</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467 619 984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56 857 145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36 623 697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36 623 697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100</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20</a:t>
                      </a:r>
                    </a:p>
                  </a:txBody>
                  <a:tcPr marL="5999" marR="5999" marT="59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1296887"/>
                  </a:ext>
                </a:extLst>
              </a:tr>
              <a:tr h="353044">
                <a:tc>
                  <a:txBody>
                    <a:bodyPr/>
                    <a:lstStyle/>
                    <a:p>
                      <a:pPr algn="ctr" fontAlgn="ctr"/>
                      <a:endParaRPr lang="tr-TR" sz="800" b="1" i="0" u="none" strike="noStrike">
                        <a:effectLst/>
                        <a:latin typeface="+mn-lt"/>
                      </a:endParaRPr>
                    </a:p>
                  </a:txBody>
                  <a:tcPr marL="5999" marR="5999" marT="59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800" b="1" i="0" u="none" strike="noStrike">
                        <a:effectLst/>
                        <a:latin typeface="+mn-lt"/>
                      </a:endParaRPr>
                    </a:p>
                  </a:txBody>
                  <a:tcPr marL="5999" marR="5999" marT="59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800" b="1" i="0" u="none" strike="noStrike">
                        <a:effectLst/>
                        <a:latin typeface="+mn-lt"/>
                      </a:endParaRPr>
                    </a:p>
                  </a:txBody>
                  <a:tcPr marL="5999" marR="5999" marT="599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tr-TR" sz="800" b="1" i="0" u="none" strike="noStrike">
                        <a:effectLst/>
                        <a:latin typeface="+mn-lt"/>
                      </a:endParaRPr>
                    </a:p>
                  </a:txBody>
                  <a:tcPr marL="5999" marR="5999" marT="59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1424899365"/>
                  </a:ext>
                </a:extLst>
              </a:tr>
              <a:tr h="139399">
                <a:tc gridSpan="8">
                  <a:txBody>
                    <a:bodyPr/>
                    <a:lstStyle/>
                    <a:p>
                      <a:pPr algn="ctr" fontAlgn="b"/>
                      <a:r>
                        <a:rPr lang="tr-TR" sz="800" b="1" i="0" u="none" strike="noStrike">
                          <a:effectLst/>
                          <a:latin typeface="+mn-lt"/>
                        </a:rPr>
                        <a:t>TABLO - 3</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2577355953"/>
                  </a:ext>
                </a:extLst>
              </a:tr>
              <a:tr h="139399">
                <a:tc gridSpan="3">
                  <a:txBody>
                    <a:bodyPr/>
                    <a:lstStyle/>
                    <a:p>
                      <a:pPr algn="l" fontAlgn="b"/>
                      <a:r>
                        <a:rPr lang="tr-TR" sz="800" b="1" i="0" u="none" strike="noStrike">
                          <a:effectLst/>
                          <a:latin typeface="+mn-lt"/>
                        </a:rPr>
                        <a:t>YATIRIMCI KURULUŞ                   :</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gridSpan="3">
                  <a:txBody>
                    <a:bodyPr/>
                    <a:lstStyle/>
                    <a:p>
                      <a:pPr algn="l" fontAlgn="b"/>
                      <a:r>
                        <a:rPr lang="tr-TR" sz="800" b="1" i="0" u="none" strike="noStrike">
                          <a:effectLst/>
                          <a:latin typeface="+mn-lt"/>
                        </a:rPr>
                        <a:t>DSİ XX. BÖLGE MÜDÜRLÜĞÜ</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2237608193"/>
                  </a:ext>
                </a:extLst>
              </a:tr>
              <a:tr h="139399">
                <a:tc gridSpan="8">
                  <a:txBody>
                    <a:bodyPr/>
                    <a:lstStyle/>
                    <a:p>
                      <a:pPr algn="ctr" fontAlgn="b"/>
                      <a:r>
                        <a:rPr lang="tr-TR" sz="800" b="1" i="0" u="none" strike="noStrike">
                          <a:effectLst/>
                          <a:latin typeface="+mn-lt"/>
                        </a:rPr>
                        <a:t>İLÇELERE GÖRE  DEĞERLENDİRME</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2351950769"/>
                  </a:ext>
                </a:extLst>
              </a:tr>
              <a:tr h="257591">
                <a:tc gridSpan="3">
                  <a:txBody>
                    <a:bodyPr/>
                    <a:lstStyle/>
                    <a:p>
                      <a:pPr algn="l" fontAlgn="b"/>
                      <a:r>
                        <a:rPr lang="tr-TR" sz="800" b="1" i="0" u="none" strike="noStrike">
                          <a:effectLst/>
                          <a:latin typeface="+mn-lt"/>
                        </a:rPr>
                        <a:t>KORD.KURULU DÖNEMİ              :</a:t>
                      </a:r>
                    </a:p>
                  </a:txBody>
                  <a:tcPr marL="5999" marR="5999" marT="599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800" b="1" i="0" u="none" strike="noStrike">
                          <a:effectLst/>
                          <a:latin typeface="+mn-lt"/>
                        </a:rPr>
                        <a:t>2018/1</a:t>
                      </a: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2010109879"/>
                  </a:ext>
                </a:extLst>
              </a:tr>
              <a:tr h="143832">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(TL)</a:t>
                      </a: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tr-TR" sz="800" b="1" i="0" u="none" strike="noStrike">
                        <a:effectLst/>
                        <a:latin typeface="+mn-lt"/>
                      </a:endParaRPr>
                    </a:p>
                  </a:txBody>
                  <a:tcPr marL="5999" marR="5999" marT="59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3305714774"/>
                  </a:ext>
                </a:extLst>
              </a:tr>
              <a:tr h="549179">
                <a:tc>
                  <a:txBody>
                    <a:bodyPr/>
                    <a:lstStyle/>
                    <a:p>
                      <a:pPr algn="ctr" fontAlgn="ctr"/>
                      <a:r>
                        <a:rPr lang="tr-TR" sz="800" b="1" i="0" u="none" strike="noStrike">
                          <a:effectLst/>
                          <a:latin typeface="+mn-lt"/>
                        </a:rPr>
                        <a:t>SIRA NO</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İLÇESİ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PROJE SAYISI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PROJE BEDELLERİ TOPLAMI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ÖNCEKİ YILLAR HARCAMALAR TOPLAMI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2017 YILI YATIRIMI</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DÖNEM SONUNA KADAR YAPILAN NAKDİ HARCAMA</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 NAKDİ GERÇ. (%)</a:t>
                      </a:r>
                    </a:p>
                  </a:txBody>
                  <a:tcPr marL="5999" marR="5999" marT="59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FİZİKİ GERÇ.(%)</a:t>
                      </a:r>
                    </a:p>
                  </a:txBody>
                  <a:tcPr marL="5999" marR="5999" marT="59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9177187"/>
                  </a:ext>
                </a:extLst>
              </a:tr>
              <a:tr h="175214">
                <a:tc>
                  <a:txBody>
                    <a:bodyPr/>
                    <a:lstStyle/>
                    <a:p>
                      <a:pPr algn="ctr" fontAlgn="ctr"/>
                      <a:r>
                        <a:rPr lang="tr-TR" sz="800" b="1" i="0" u="none" strike="noStrike">
                          <a:effectLst/>
                          <a:latin typeface="+mn-lt"/>
                        </a:rPr>
                        <a:t>1</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MERKEZ</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4</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304 417 506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28 311 942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27 872 653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27 872 653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100</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18</a:t>
                      </a:r>
                    </a:p>
                  </a:txBody>
                  <a:tcPr marL="5999" marR="5999" marT="59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8836651"/>
                  </a:ext>
                </a:extLst>
              </a:tr>
              <a:tr h="175214">
                <a:tc>
                  <a:txBody>
                    <a:bodyPr/>
                    <a:lstStyle/>
                    <a:p>
                      <a:pPr algn="ctr" fontAlgn="ctr"/>
                      <a:r>
                        <a:rPr lang="tr-TR" sz="800" b="1" i="0" u="none" strike="noStrike">
                          <a:effectLst/>
                          <a:latin typeface="+mn-lt"/>
                        </a:rPr>
                        <a:t>2</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MUSABEYLİ</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163 202 478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28 545 203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8 751 044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8 751 044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100</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23</a:t>
                      </a:r>
                    </a:p>
                  </a:txBody>
                  <a:tcPr marL="5999" marR="5999" marT="59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3688832"/>
                  </a:ext>
                </a:extLst>
              </a:tr>
              <a:tr h="175214">
                <a:tc>
                  <a:txBody>
                    <a:bodyPr/>
                    <a:lstStyle/>
                    <a:p>
                      <a:pPr algn="ctr" fontAlgn="ctr"/>
                      <a:r>
                        <a:rPr lang="tr-TR" sz="800" b="1" i="0" u="none" strike="noStrike">
                          <a:effectLst/>
                          <a:latin typeface="+mn-lt"/>
                        </a:rPr>
                        <a:t>3</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 </a:t>
                      </a:r>
                    </a:p>
                  </a:txBody>
                  <a:tcPr marL="5999" marR="5999" marT="59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47499966"/>
                  </a:ext>
                </a:extLst>
              </a:tr>
              <a:tr h="175214">
                <a:tc>
                  <a:txBody>
                    <a:bodyPr/>
                    <a:lstStyle/>
                    <a:p>
                      <a:pPr algn="ctr" fontAlgn="ctr"/>
                      <a:r>
                        <a:rPr lang="tr-TR" sz="800" b="1" i="0" u="none" strike="noStrike">
                          <a:effectLst/>
                          <a:latin typeface="+mn-lt"/>
                        </a:rPr>
                        <a:t>4</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 </a:t>
                      </a:r>
                    </a:p>
                  </a:txBody>
                  <a:tcPr marL="5999" marR="5999" marT="59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8736040"/>
                  </a:ext>
                </a:extLst>
              </a:tr>
              <a:tr h="175214">
                <a:tc gridSpan="2">
                  <a:txBody>
                    <a:bodyPr/>
                    <a:lstStyle/>
                    <a:p>
                      <a:pPr algn="ctr" fontAlgn="ctr"/>
                      <a:r>
                        <a:rPr lang="pt-BR" sz="800" b="1" i="0" u="none" strike="noStrike">
                          <a:effectLst/>
                          <a:latin typeface="+mn-lt"/>
                        </a:rPr>
                        <a:t>T  O  P  L  A  M</a:t>
                      </a:r>
                    </a:p>
                  </a:txBody>
                  <a:tcPr marL="5999" marR="5999" marT="59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800" b="1" i="0" u="none" strike="noStrike">
                          <a:effectLst/>
                          <a:latin typeface="+mn-lt"/>
                        </a:rPr>
                        <a:t>5</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467 619 984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56 857 145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36 623 697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mn-lt"/>
                        </a:rPr>
                        <a:t>  36 623 697 </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mn-lt"/>
                        </a:rPr>
                        <a:t>100</a:t>
                      </a:r>
                    </a:p>
                  </a:txBody>
                  <a:tcPr marL="5999" marR="5999" marT="5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mn-lt"/>
                        </a:rPr>
                        <a:t>20</a:t>
                      </a:r>
                    </a:p>
                  </a:txBody>
                  <a:tcPr marL="5999" marR="5999" marT="59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mn-lt"/>
                      </a:endParaRPr>
                    </a:p>
                  </a:txBody>
                  <a:tcPr marL="5999" marR="5999" marT="599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4193509"/>
                  </a:ext>
                </a:extLst>
              </a:tr>
              <a:tr h="139399">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333649556"/>
                  </a:ext>
                </a:extLst>
              </a:tr>
              <a:tr h="139399">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a:effectLst/>
                        <a:latin typeface="+mn-lt"/>
                      </a:endParaRPr>
                    </a:p>
                  </a:txBody>
                  <a:tcPr marL="5999" marR="5999" marT="5999" marB="0" anchor="b">
                    <a:lnL>
                      <a:noFill/>
                    </a:lnL>
                    <a:lnR>
                      <a:noFill/>
                    </a:lnR>
                    <a:lnT>
                      <a:noFill/>
                    </a:lnT>
                    <a:lnB>
                      <a:noFill/>
                    </a:lnB>
                  </a:tcPr>
                </a:tc>
                <a:tc>
                  <a:txBody>
                    <a:bodyPr/>
                    <a:lstStyle/>
                    <a:p>
                      <a:pPr algn="l" fontAlgn="b"/>
                      <a:endParaRPr lang="tr-TR" sz="800" b="1" i="0" u="none" strike="noStrike" dirty="0">
                        <a:effectLst/>
                        <a:latin typeface="+mn-lt"/>
                      </a:endParaRPr>
                    </a:p>
                  </a:txBody>
                  <a:tcPr marL="5999" marR="5999" marT="5999" marB="0" anchor="b">
                    <a:lnL>
                      <a:noFill/>
                    </a:lnL>
                    <a:lnR>
                      <a:noFill/>
                    </a:lnR>
                    <a:lnT>
                      <a:noFill/>
                    </a:lnT>
                    <a:lnB>
                      <a:noFill/>
                    </a:lnB>
                  </a:tcPr>
                </a:tc>
                <a:extLst>
                  <a:ext uri="{0D108BD9-81ED-4DB2-BD59-A6C34878D82A}">
                    <a16:rowId xmlns:a16="http://schemas.microsoft.com/office/drawing/2014/main" val="1696123058"/>
                  </a:ext>
                </a:extLst>
              </a:tr>
            </a:tbl>
          </a:graphicData>
        </a:graphic>
      </p:graphicFrame>
    </p:spTree>
    <p:extLst>
      <p:ext uri="{BB962C8B-B14F-4D97-AF65-F5344CB8AC3E}">
        <p14:creationId xmlns:p14="http://schemas.microsoft.com/office/powerpoint/2010/main" val="2003275982"/>
      </p:ext>
    </p:extLst>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66648" y="0"/>
            <a:ext cx="6684580" cy="830997"/>
          </a:xfrm>
          <a:prstGeom prst="rect">
            <a:avLst/>
          </a:prstGeom>
        </p:spPr>
        <p:txBody>
          <a:bodyPr wrap="square">
            <a:spAutoFit/>
          </a:bodyPr>
          <a:lstStyle/>
          <a:p>
            <a:r>
              <a:rPr lang="tr-TR" sz="2400" b="1" kern="0" dirty="0" smtClean="0">
                <a:solidFill>
                  <a:srgbClr val="CC0000"/>
                </a:solidFill>
                <a:latin typeface="Arial"/>
              </a:rPr>
              <a:t>KAMU </a:t>
            </a:r>
            <a:r>
              <a:rPr lang="tr-TR" sz="2400" b="1" kern="0" dirty="0">
                <a:solidFill>
                  <a:srgbClr val="CC0000"/>
                </a:solidFill>
                <a:latin typeface="Arial"/>
              </a:rPr>
              <a:t>YATIRIMCI KURULUŞLARI  PROJE 			    DURUMU</a:t>
            </a:r>
            <a:endParaRPr lang="tr-TR" dirty="0">
              <a:solidFill>
                <a:srgbClr val="FFFF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063150771"/>
              </p:ext>
            </p:extLst>
          </p:nvPr>
        </p:nvGraphicFramePr>
        <p:xfrm>
          <a:off x="323528" y="1124743"/>
          <a:ext cx="8363271" cy="2668040"/>
        </p:xfrm>
        <a:graphic>
          <a:graphicData uri="http://schemas.openxmlformats.org/drawingml/2006/table">
            <a:tbl>
              <a:tblPr/>
              <a:tblGrid>
                <a:gridCol w="351873">
                  <a:extLst>
                    <a:ext uri="{9D8B030D-6E8A-4147-A177-3AD203B41FA5}">
                      <a16:colId xmlns:a16="http://schemas.microsoft.com/office/drawing/2014/main" val="1966138773"/>
                    </a:ext>
                  </a:extLst>
                </a:gridCol>
                <a:gridCol w="2136373">
                  <a:extLst>
                    <a:ext uri="{9D8B030D-6E8A-4147-A177-3AD203B41FA5}">
                      <a16:colId xmlns:a16="http://schemas.microsoft.com/office/drawing/2014/main" val="2634612051"/>
                    </a:ext>
                  </a:extLst>
                </a:gridCol>
                <a:gridCol w="480684">
                  <a:extLst>
                    <a:ext uri="{9D8B030D-6E8A-4147-A177-3AD203B41FA5}">
                      <a16:colId xmlns:a16="http://schemas.microsoft.com/office/drawing/2014/main" val="3030977210"/>
                    </a:ext>
                  </a:extLst>
                </a:gridCol>
                <a:gridCol w="917383">
                  <a:extLst>
                    <a:ext uri="{9D8B030D-6E8A-4147-A177-3AD203B41FA5}">
                      <a16:colId xmlns:a16="http://schemas.microsoft.com/office/drawing/2014/main" val="4173757111"/>
                    </a:ext>
                  </a:extLst>
                </a:gridCol>
                <a:gridCol w="955084">
                  <a:extLst>
                    <a:ext uri="{9D8B030D-6E8A-4147-A177-3AD203B41FA5}">
                      <a16:colId xmlns:a16="http://schemas.microsoft.com/office/drawing/2014/main" val="2874350219"/>
                    </a:ext>
                  </a:extLst>
                </a:gridCol>
                <a:gridCol w="879683">
                  <a:extLst>
                    <a:ext uri="{9D8B030D-6E8A-4147-A177-3AD203B41FA5}">
                      <a16:colId xmlns:a16="http://schemas.microsoft.com/office/drawing/2014/main" val="3398995144"/>
                    </a:ext>
                  </a:extLst>
                </a:gridCol>
                <a:gridCol w="967651">
                  <a:extLst>
                    <a:ext uri="{9D8B030D-6E8A-4147-A177-3AD203B41FA5}">
                      <a16:colId xmlns:a16="http://schemas.microsoft.com/office/drawing/2014/main" val="3795052758"/>
                    </a:ext>
                  </a:extLst>
                </a:gridCol>
                <a:gridCol w="892250">
                  <a:extLst>
                    <a:ext uri="{9D8B030D-6E8A-4147-A177-3AD203B41FA5}">
                      <a16:colId xmlns:a16="http://schemas.microsoft.com/office/drawing/2014/main" val="4202222072"/>
                    </a:ext>
                  </a:extLst>
                </a:gridCol>
                <a:gridCol w="782290">
                  <a:extLst>
                    <a:ext uri="{9D8B030D-6E8A-4147-A177-3AD203B41FA5}">
                      <a16:colId xmlns:a16="http://schemas.microsoft.com/office/drawing/2014/main" val="2539376268"/>
                    </a:ext>
                  </a:extLst>
                </a:gridCol>
              </a:tblGrid>
              <a:tr h="171123">
                <a:tc>
                  <a:txBody>
                    <a:bodyPr/>
                    <a:lstStyle/>
                    <a:p>
                      <a:pPr algn="l" fontAlgn="b"/>
                      <a:endParaRPr lang="tr-TR" sz="1100" b="1" i="0" u="none" strike="noStrike">
                        <a:solidFill>
                          <a:srgbClr val="000000"/>
                        </a:solidFill>
                        <a:effectLst/>
                        <a:latin typeface="Calibri" panose="020F0502020204030204" pitchFamily="34" charset="0"/>
                      </a:endParaRPr>
                    </a:p>
                  </a:txBody>
                  <a:tcPr marL="9282" marR="9282" marT="9282" marB="0" anchor="b">
                    <a:lnL>
                      <a:noFill/>
                    </a:lnL>
                    <a:lnR>
                      <a:noFill/>
                    </a:lnR>
                    <a:lnT>
                      <a:noFill/>
                    </a:lnT>
                    <a:lnB w="12700" cap="flat" cmpd="sng" algn="ctr">
                      <a:solidFill>
                        <a:srgbClr val="000000"/>
                      </a:solidFill>
                      <a:prstDash val="solid"/>
                      <a:round/>
                      <a:headEnd type="none" w="med" len="med"/>
                      <a:tailEnd type="none" w="med" len="med"/>
                    </a:lnB>
                  </a:tcPr>
                </a:tc>
                <a:tc gridSpan="8">
                  <a:txBody>
                    <a:bodyPr/>
                    <a:lstStyle/>
                    <a:p>
                      <a:pPr algn="ctr" fontAlgn="b"/>
                      <a:r>
                        <a:rPr lang="tr-TR" sz="1100" b="1" i="0" u="none" strike="noStrike">
                          <a:solidFill>
                            <a:srgbClr val="000000"/>
                          </a:solidFill>
                          <a:effectLst/>
                          <a:latin typeface="Calibri" panose="020F0502020204030204" pitchFamily="34" charset="0"/>
                        </a:rPr>
                        <a:t>YATIRIMCI KURULUŞLARA GÖRE DEĞERLENDİRME</a:t>
                      </a:r>
                    </a:p>
                  </a:txBody>
                  <a:tcPr marL="9282" marR="9282" marT="928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39133193"/>
                  </a:ext>
                </a:extLst>
              </a:tr>
              <a:tr h="302508">
                <a:tc>
                  <a:txBody>
                    <a:bodyPr/>
                    <a:lstStyle/>
                    <a:p>
                      <a:pPr algn="l" fontAlgn="b"/>
                      <a:r>
                        <a:rPr lang="tr-TR" sz="1100" b="1" i="0" u="none" strike="noStrike">
                          <a:solidFill>
                            <a:srgbClr val="000000"/>
                          </a:solidFill>
                          <a:effectLst/>
                          <a:latin typeface="Calibri" panose="020F0502020204030204" pitchFamily="34" charset="0"/>
                        </a:rPr>
                        <a:t>TABLO-2</a:t>
                      </a:r>
                    </a:p>
                  </a:txBody>
                  <a:tcPr marL="9282" marR="9282" marT="9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10014"/>
                  </a:ext>
                </a:extLst>
              </a:tr>
              <a:tr h="162974">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TL</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930424"/>
                  </a:ext>
                </a:extLst>
              </a:tr>
              <a:tr h="814868">
                <a:tc>
                  <a:txBody>
                    <a:bodyPr/>
                    <a:lstStyle/>
                    <a:p>
                      <a:pPr algn="ctr" fontAlgn="ctr"/>
                      <a:r>
                        <a:rPr lang="tr-TR" sz="1100" b="1" i="0" u="none" strike="noStrike">
                          <a:solidFill>
                            <a:srgbClr val="000000"/>
                          </a:solidFill>
                          <a:effectLst/>
                          <a:latin typeface="Calibri" panose="020F0502020204030204" pitchFamily="34" charset="0"/>
                        </a:rPr>
                        <a:t>SIRA NO</a:t>
                      </a:r>
                    </a:p>
                  </a:txBody>
                  <a:tcPr marL="9282" marR="9282" marT="9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KURULUŞ</a:t>
                      </a:r>
                    </a:p>
                  </a:txBody>
                  <a:tcPr marL="9282" marR="9282" marT="9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PROJE SAYISI</a:t>
                      </a:r>
                    </a:p>
                  </a:txBody>
                  <a:tcPr marL="9282" marR="9282" marT="9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PROJE BEDELLERİ TOPLAMI</a:t>
                      </a:r>
                    </a:p>
                  </a:txBody>
                  <a:tcPr marL="9282" marR="9282" marT="9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ÖNCEKİ YILLAR HARCAMALARI TOPLAMI</a:t>
                      </a:r>
                    </a:p>
                  </a:txBody>
                  <a:tcPr marL="9282" marR="9282" marT="9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2017 YILI YATIRIMI</a:t>
                      </a:r>
                    </a:p>
                  </a:txBody>
                  <a:tcPr marL="9282" marR="9282" marT="9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DÖNEM SONUNA KADAR YAPILAN HARCAMA</a:t>
                      </a:r>
                    </a:p>
                  </a:txBody>
                  <a:tcPr marL="9282" marR="9282" marT="9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NAKTİ GERÇEKLEŞME(%)</a:t>
                      </a:r>
                    </a:p>
                  </a:txBody>
                  <a:tcPr marL="9282" marR="9282" marT="9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FİZİKİ GERÇEKLEŞME(%)</a:t>
                      </a:r>
                    </a:p>
                  </a:txBody>
                  <a:tcPr marL="9282" marR="9282" marT="9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444769"/>
                  </a:ext>
                </a:extLst>
              </a:tr>
              <a:tr h="325948">
                <a:tc>
                  <a:txBody>
                    <a:bodyPr/>
                    <a:lstStyle/>
                    <a:p>
                      <a:pPr algn="ctr" fontAlgn="b"/>
                      <a:r>
                        <a:rPr lang="tr-TR" sz="1100" b="0" i="0" u="none" strike="noStrike">
                          <a:solidFill>
                            <a:srgbClr val="000000"/>
                          </a:solidFill>
                          <a:effectLst/>
                          <a:latin typeface="Calibri" panose="020F0502020204030204" pitchFamily="34" charset="0"/>
                        </a:rPr>
                        <a:t>1</a:t>
                      </a:r>
                    </a:p>
                  </a:txBody>
                  <a:tcPr marL="9282" marR="9282" marT="9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DSİ 20. BÖLGE MÜDÜRLÜĞÜ</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Arial Tur" panose="020B0604020202020204" pitchFamily="34" charset="0"/>
                        </a:rPr>
                        <a:t>    5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467 619 984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56 857 145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36 623 697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36 623 697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100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20 </a:t>
                      </a:r>
                    </a:p>
                  </a:txBody>
                  <a:tcPr marL="9282" marR="9282" marT="9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828425"/>
                  </a:ext>
                </a:extLst>
              </a:tr>
              <a:tr h="325948">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Arial Tur" panose="020B060402020202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282" marR="9282" marT="92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183997"/>
                  </a:ext>
                </a:extLst>
              </a:tr>
              <a:tr h="325948">
                <a:tc gridSpan="2">
                  <a:txBody>
                    <a:bodyPr/>
                    <a:lstStyle/>
                    <a:p>
                      <a:pPr algn="ctr" fontAlgn="b"/>
                      <a:r>
                        <a:rPr lang="tr-TR" sz="1100" b="1" i="0" u="none" strike="noStrike">
                          <a:solidFill>
                            <a:srgbClr val="000000"/>
                          </a:solidFill>
                          <a:effectLst/>
                          <a:latin typeface="Calibri" panose="020F0502020204030204" pitchFamily="34" charset="0"/>
                        </a:rPr>
                        <a:t>GENEL TOPLAM</a:t>
                      </a:r>
                    </a:p>
                  </a:txBody>
                  <a:tcPr marL="9282" marR="9282" marT="92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1100" b="0" i="0" u="none" strike="noStrike">
                          <a:solidFill>
                            <a:srgbClr val="000000"/>
                          </a:solidFill>
                          <a:effectLst/>
                          <a:latin typeface="Arial Tur" panose="020B0604020202020204" pitchFamily="34" charset="0"/>
                        </a:rPr>
                        <a:t>    5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467 619 984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56 857 145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36 623 697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36 623 697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100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Arial Tur" panose="020B0604020202020204" pitchFamily="34" charset="0"/>
                        </a:rPr>
                        <a:t>    20 </a:t>
                      </a:r>
                    </a:p>
                  </a:txBody>
                  <a:tcPr marL="9282" marR="9282" marT="9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688819"/>
                  </a:ext>
                </a:extLst>
              </a:tr>
              <a:tr h="162974">
                <a:tc>
                  <a:txBody>
                    <a:bodyPr/>
                    <a:lstStyle/>
                    <a:p>
                      <a:pPr algn="l" fontAlgn="b"/>
                      <a:endParaRPr lang="tr-TR" sz="1100" b="0" i="0" u="none" strike="noStrike">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282" marR="9282" marT="9282"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7310762"/>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945358071"/>
              </p:ext>
            </p:extLst>
          </p:nvPr>
        </p:nvGraphicFramePr>
        <p:xfrm>
          <a:off x="323528" y="3792782"/>
          <a:ext cx="8363270" cy="2516538"/>
        </p:xfrm>
        <a:graphic>
          <a:graphicData uri="http://schemas.openxmlformats.org/drawingml/2006/table">
            <a:tbl>
              <a:tblPr/>
              <a:tblGrid>
                <a:gridCol w="382321">
                  <a:extLst>
                    <a:ext uri="{9D8B030D-6E8A-4147-A177-3AD203B41FA5}">
                      <a16:colId xmlns:a16="http://schemas.microsoft.com/office/drawing/2014/main" val="3812970798"/>
                    </a:ext>
                  </a:extLst>
                </a:gridCol>
                <a:gridCol w="2652352">
                  <a:extLst>
                    <a:ext uri="{9D8B030D-6E8A-4147-A177-3AD203B41FA5}">
                      <a16:colId xmlns:a16="http://schemas.microsoft.com/office/drawing/2014/main" val="1071885998"/>
                    </a:ext>
                  </a:extLst>
                </a:gridCol>
                <a:gridCol w="928494">
                  <a:extLst>
                    <a:ext uri="{9D8B030D-6E8A-4147-A177-3AD203B41FA5}">
                      <a16:colId xmlns:a16="http://schemas.microsoft.com/office/drawing/2014/main" val="543811058"/>
                    </a:ext>
                  </a:extLst>
                </a:gridCol>
                <a:gridCol w="931906">
                  <a:extLst>
                    <a:ext uri="{9D8B030D-6E8A-4147-A177-3AD203B41FA5}">
                      <a16:colId xmlns:a16="http://schemas.microsoft.com/office/drawing/2014/main" val="2235696126"/>
                    </a:ext>
                  </a:extLst>
                </a:gridCol>
                <a:gridCol w="1119654">
                  <a:extLst>
                    <a:ext uri="{9D8B030D-6E8A-4147-A177-3AD203B41FA5}">
                      <a16:colId xmlns:a16="http://schemas.microsoft.com/office/drawing/2014/main" val="2259131694"/>
                    </a:ext>
                  </a:extLst>
                </a:gridCol>
                <a:gridCol w="1228889">
                  <a:extLst>
                    <a:ext uri="{9D8B030D-6E8A-4147-A177-3AD203B41FA5}">
                      <a16:colId xmlns:a16="http://schemas.microsoft.com/office/drawing/2014/main" val="1975943434"/>
                    </a:ext>
                  </a:extLst>
                </a:gridCol>
                <a:gridCol w="1119654">
                  <a:extLst>
                    <a:ext uri="{9D8B030D-6E8A-4147-A177-3AD203B41FA5}">
                      <a16:colId xmlns:a16="http://schemas.microsoft.com/office/drawing/2014/main" val="2170694281"/>
                    </a:ext>
                  </a:extLst>
                </a:gridCol>
              </a:tblGrid>
              <a:tr h="204676">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b"/>
                      <a:r>
                        <a:rPr lang="tr-TR" sz="1100" b="1" i="0" u="none" strike="noStrike">
                          <a:solidFill>
                            <a:srgbClr val="000000"/>
                          </a:solidFill>
                          <a:effectLst/>
                          <a:latin typeface="Calibri" panose="020F0502020204030204" pitchFamily="34" charset="0"/>
                        </a:rPr>
                        <a:t>KAMU YATIRIMCI KURULUŞLARI PROJE DURUMU</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1829151"/>
                  </a:ext>
                </a:extLst>
              </a:tr>
              <a:tr h="352822">
                <a:tc>
                  <a:txBody>
                    <a:bodyPr/>
                    <a:lstStyle/>
                    <a:p>
                      <a:pPr algn="l" fontAlgn="b"/>
                      <a:r>
                        <a:rPr lang="tr-TR" sz="1100" b="1" i="0" u="none" strike="noStrike">
                          <a:solidFill>
                            <a:srgbClr val="000000"/>
                          </a:solidFill>
                          <a:effectLst/>
                          <a:latin typeface="Calibri" panose="020F0502020204030204" pitchFamily="34" charset="0"/>
                        </a:rPr>
                        <a:t>(EK-1)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750292"/>
                  </a:ext>
                </a:extLst>
              </a:tr>
              <a:tr h="194929">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325722"/>
                  </a:ext>
                </a:extLst>
              </a:tr>
              <a:tr h="584788">
                <a:tc>
                  <a:txBody>
                    <a:bodyPr/>
                    <a:lstStyle/>
                    <a:p>
                      <a:pPr algn="ctr" fontAlgn="ctr"/>
                      <a:r>
                        <a:rPr lang="tr-TR" sz="1100" b="1" i="0" u="none" strike="noStrike">
                          <a:solidFill>
                            <a:srgbClr val="000000"/>
                          </a:solidFill>
                          <a:effectLst/>
                          <a:latin typeface="Calibri" panose="020F0502020204030204" pitchFamily="34" charset="0"/>
                        </a:rPr>
                        <a:t>SIRA 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KULULUŞUN ADI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BİTEN PROJE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DEVAM EDEN PROJE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İHALE AŞAMASINDAKİ PROJE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BAŞLANAMAYAN PROJE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panose="020F0502020204030204" pitchFamily="34" charset="0"/>
                        </a:rPr>
                        <a:t>TOPLAM PROJE SAYISI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802968"/>
                  </a:ext>
                </a:extLst>
              </a:tr>
              <a:tr h="399605">
                <a:tc>
                  <a:txBody>
                    <a:bodyPr/>
                    <a:lstStyle/>
                    <a:p>
                      <a:pPr algn="ctr" fontAlgn="b"/>
                      <a:r>
                        <a:rPr lang="tr-TR" sz="11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DSİ 20. BÖLGE MÜDÜRLÜĞÜ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800233"/>
                  </a:ext>
                </a:extLst>
              </a:tr>
              <a:tr h="389859">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033543"/>
                  </a:ext>
                </a:extLst>
              </a:tr>
              <a:tr h="389859">
                <a:tc gridSpan="2">
                  <a:txBody>
                    <a:bodyPr/>
                    <a:lstStyle/>
                    <a:p>
                      <a:pPr algn="ctr" fontAlgn="b"/>
                      <a:r>
                        <a:rPr lang="tr-TR" sz="1100" b="1" i="0" u="none" strike="noStrike">
                          <a:solidFill>
                            <a:srgbClr val="000000"/>
                          </a:solidFill>
                          <a:effectLst/>
                          <a:latin typeface="Calibri" panose="020F0502020204030204" pitchFamily="34" charset="0"/>
                        </a:rPr>
                        <a:t>GENEL TOPLAM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11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972615"/>
                  </a:ext>
                </a:extLst>
              </a:tr>
            </a:tbl>
          </a:graphicData>
        </a:graphic>
      </p:graphicFrame>
    </p:spTree>
    <p:extLst>
      <p:ext uri="{BB962C8B-B14F-4D97-AF65-F5344CB8AC3E}">
        <p14:creationId xmlns:p14="http://schemas.microsoft.com/office/powerpoint/2010/main" val="694233854"/>
      </p:ext>
    </p:extLst>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2988" y="161365"/>
            <a:ext cx="6580094" cy="707886"/>
          </a:xfrm>
          <a:prstGeom prst="rect">
            <a:avLst/>
          </a:prstGeom>
        </p:spPr>
        <p:txBody>
          <a:bodyPr wrap="square">
            <a:spAutoFit/>
          </a:bodyPr>
          <a:lstStyle/>
          <a:p>
            <a:pPr algn="ctr"/>
            <a:r>
              <a:rPr lang="tr-TR" sz="2000" b="1" kern="0" dirty="0">
                <a:solidFill>
                  <a:srgbClr val="CC0000"/>
                </a:solidFill>
                <a:latin typeface="Arial"/>
                <a:ea typeface="+mj-ea"/>
                <a:cs typeface="+mj-cs"/>
              </a:rPr>
              <a:t>YATIRIM ve UYGULAMA PROGRAMINDA YER ALAN </a:t>
            </a:r>
            <a:br>
              <a:rPr lang="tr-TR" sz="2000" b="1" kern="0" dirty="0">
                <a:solidFill>
                  <a:srgbClr val="CC0000"/>
                </a:solidFill>
                <a:latin typeface="Arial"/>
                <a:ea typeface="+mj-ea"/>
                <a:cs typeface="+mj-cs"/>
              </a:rPr>
            </a:br>
            <a:r>
              <a:rPr lang="tr-TR" sz="2000" b="1" kern="0" dirty="0">
                <a:solidFill>
                  <a:srgbClr val="CC0000"/>
                </a:solidFill>
                <a:latin typeface="Arial"/>
                <a:ea typeface="+mj-ea"/>
                <a:cs typeface="+mj-cs"/>
              </a:rPr>
              <a:t>BÜYÜK SU İŞLERİ</a:t>
            </a:r>
            <a:endParaRPr lang="tr-TR" dirty="0"/>
          </a:p>
        </p:txBody>
      </p:sp>
      <p:sp>
        <p:nvSpPr>
          <p:cNvPr id="3" name="Dikdörtgen 2"/>
          <p:cNvSpPr/>
          <p:nvPr/>
        </p:nvSpPr>
        <p:spPr>
          <a:xfrm>
            <a:off x="0" y="869252"/>
            <a:ext cx="8964487" cy="5424562"/>
          </a:xfrm>
          <a:prstGeom prst="rect">
            <a:avLst/>
          </a:prstGeom>
        </p:spPr>
        <p:txBody>
          <a:bodyPr wrap="square">
            <a:spAutoFit/>
          </a:bodyPr>
          <a:lstStyle/>
          <a:p>
            <a:pPr algn="just">
              <a:lnSpc>
                <a:spcPct val="150000"/>
              </a:lnSpc>
              <a:spcAft>
                <a:spcPts val="0"/>
              </a:spcAft>
            </a:pPr>
            <a:r>
              <a:rPr lang="tr-TR" sz="1100" b="1" dirty="0">
                <a:solidFill>
                  <a:srgbClr val="FF0000"/>
                </a:solidFill>
                <a:latin typeface="Times New Roman"/>
                <a:ea typeface="Times New Roman"/>
              </a:rPr>
              <a:t>A-YUKARI AFRİN(KİLİS </a:t>
            </a:r>
            <a:r>
              <a:rPr lang="tr-TR" sz="1100" b="1" dirty="0" smtClean="0">
                <a:solidFill>
                  <a:srgbClr val="FF0000"/>
                </a:solidFill>
                <a:latin typeface="Times New Roman"/>
                <a:ea typeface="Times New Roman"/>
              </a:rPr>
              <a:t>İÇMESUYU)PROJESİ(GAP)</a:t>
            </a:r>
          </a:p>
          <a:p>
            <a:pPr algn="just">
              <a:lnSpc>
                <a:spcPct val="150000"/>
              </a:lnSpc>
              <a:spcAft>
                <a:spcPts val="0"/>
              </a:spcAft>
            </a:pPr>
            <a:r>
              <a:rPr lang="tr-TR" sz="1100" b="1" dirty="0">
                <a:solidFill>
                  <a:srgbClr val="FF0000"/>
                </a:solidFill>
                <a:latin typeface="Times New Roman"/>
                <a:ea typeface="Times New Roman"/>
              </a:rPr>
              <a:t>1-Kilis Yukarı </a:t>
            </a:r>
            <a:r>
              <a:rPr lang="tr-TR" sz="1100" b="1" dirty="0" err="1">
                <a:solidFill>
                  <a:srgbClr val="FF0000"/>
                </a:solidFill>
                <a:latin typeface="Times New Roman"/>
                <a:ea typeface="Times New Roman"/>
              </a:rPr>
              <a:t>Afrin</a:t>
            </a:r>
            <a:r>
              <a:rPr lang="tr-TR" sz="1100" b="1" dirty="0">
                <a:solidFill>
                  <a:srgbClr val="FF0000"/>
                </a:solidFill>
                <a:latin typeface="Times New Roman"/>
                <a:ea typeface="Times New Roman"/>
              </a:rPr>
              <a:t> </a:t>
            </a:r>
            <a:r>
              <a:rPr lang="tr-TR" sz="1100" b="1" dirty="0" err="1">
                <a:solidFill>
                  <a:srgbClr val="FF0000"/>
                </a:solidFill>
                <a:latin typeface="Times New Roman"/>
                <a:ea typeface="Times New Roman"/>
              </a:rPr>
              <a:t>İçmesuyu</a:t>
            </a:r>
            <a:r>
              <a:rPr lang="tr-TR" sz="1100" b="1" dirty="0">
                <a:solidFill>
                  <a:srgbClr val="FF0000"/>
                </a:solidFill>
                <a:latin typeface="Times New Roman"/>
                <a:ea typeface="Times New Roman"/>
              </a:rPr>
              <a:t> İsale Hattı </a:t>
            </a:r>
          </a:p>
          <a:p>
            <a:pPr algn="just">
              <a:lnSpc>
                <a:spcPct val="150000"/>
              </a:lnSpc>
              <a:spcAft>
                <a:spcPts val="0"/>
              </a:spcAft>
            </a:pPr>
            <a:r>
              <a:rPr lang="tr-TR" sz="1100" b="1" dirty="0">
                <a:latin typeface="Times New Roman"/>
                <a:ea typeface="Times New Roman"/>
              </a:rPr>
              <a:t>	</a:t>
            </a:r>
            <a:r>
              <a:rPr lang="tr-TR" sz="1100" b="1" dirty="0" err="1">
                <a:latin typeface="Times New Roman"/>
                <a:ea typeface="Times New Roman"/>
              </a:rPr>
              <a:t>Karaafrin</a:t>
            </a:r>
            <a:r>
              <a:rPr lang="tr-TR" sz="1100" b="1" dirty="0">
                <a:latin typeface="Times New Roman"/>
                <a:ea typeface="Times New Roman"/>
              </a:rPr>
              <a:t> Deresi üzerinde inşa edilmekte olan Yukarı </a:t>
            </a:r>
            <a:r>
              <a:rPr lang="tr-TR" sz="1100" b="1" dirty="0" err="1">
                <a:latin typeface="Times New Roman"/>
                <a:ea typeface="Times New Roman"/>
              </a:rPr>
              <a:t>Afrin</a:t>
            </a:r>
            <a:r>
              <a:rPr lang="tr-TR" sz="1100" b="1" dirty="0">
                <a:latin typeface="Times New Roman"/>
                <a:ea typeface="Times New Roman"/>
              </a:rPr>
              <a:t> Barajından Kilis şehir merkezine 43 km isale hattı ile yıllık 18,9 milyon m³ su verilecektir. </a:t>
            </a:r>
            <a:r>
              <a:rPr lang="tr-TR" sz="1100" b="1" dirty="0" smtClean="0">
                <a:latin typeface="Times New Roman"/>
                <a:ea typeface="Times New Roman"/>
              </a:rPr>
              <a:t>2018 </a:t>
            </a:r>
            <a:r>
              <a:rPr lang="tr-TR" sz="1100" b="1" dirty="0">
                <a:latin typeface="Times New Roman"/>
                <a:ea typeface="Times New Roman"/>
              </a:rPr>
              <a:t>yılı içerisinde ihalesi yapılacaktır</a:t>
            </a:r>
            <a:r>
              <a:rPr lang="tr-TR" sz="1100" b="1" dirty="0" smtClean="0">
                <a:latin typeface="Times New Roman"/>
                <a:ea typeface="Times New Roman"/>
              </a:rPr>
              <a:t>.</a:t>
            </a:r>
          </a:p>
          <a:p>
            <a:pPr algn="just">
              <a:lnSpc>
                <a:spcPct val="150000"/>
              </a:lnSpc>
              <a:spcAft>
                <a:spcPts val="0"/>
              </a:spcAft>
            </a:pPr>
            <a:r>
              <a:rPr lang="tr-TR" sz="1100" b="1" dirty="0" smtClean="0">
                <a:solidFill>
                  <a:srgbClr val="FF0000"/>
                </a:solidFill>
                <a:latin typeface="Times New Roman"/>
                <a:ea typeface="Times New Roman"/>
              </a:rPr>
              <a:t>2-Yukarı </a:t>
            </a:r>
            <a:r>
              <a:rPr lang="tr-TR" sz="1100" b="1" dirty="0" err="1">
                <a:solidFill>
                  <a:srgbClr val="FF0000"/>
                </a:solidFill>
                <a:latin typeface="Times New Roman"/>
                <a:ea typeface="Times New Roman"/>
              </a:rPr>
              <a:t>Afrin</a:t>
            </a:r>
            <a:r>
              <a:rPr lang="tr-TR" sz="1100" b="1" dirty="0">
                <a:solidFill>
                  <a:srgbClr val="FF0000"/>
                </a:solidFill>
                <a:latin typeface="Times New Roman"/>
                <a:ea typeface="Times New Roman"/>
              </a:rPr>
              <a:t> Barajı</a:t>
            </a:r>
          </a:p>
          <a:p>
            <a:pPr algn="just">
              <a:lnSpc>
                <a:spcPct val="150000"/>
              </a:lnSpc>
              <a:spcAft>
                <a:spcPts val="0"/>
              </a:spcAft>
            </a:pPr>
            <a:r>
              <a:rPr lang="tr-TR" sz="1100" b="1" dirty="0" err="1" smtClean="0">
                <a:latin typeface="Times New Roman"/>
                <a:ea typeface="Times New Roman"/>
              </a:rPr>
              <a:t>Karaafrin</a:t>
            </a:r>
            <a:r>
              <a:rPr lang="tr-TR" sz="1100" b="1" dirty="0" smtClean="0">
                <a:latin typeface="Times New Roman"/>
                <a:ea typeface="Times New Roman"/>
              </a:rPr>
              <a:t> </a:t>
            </a:r>
            <a:r>
              <a:rPr lang="tr-TR" sz="1100" b="1" dirty="0">
                <a:latin typeface="Times New Roman"/>
                <a:ea typeface="Times New Roman"/>
              </a:rPr>
              <a:t>Deresi üzerinde inşa edilecek olan Yukarı </a:t>
            </a:r>
            <a:r>
              <a:rPr lang="tr-TR" sz="1100" b="1" dirty="0" err="1">
                <a:latin typeface="Times New Roman"/>
                <a:ea typeface="Times New Roman"/>
              </a:rPr>
              <a:t>Afrin</a:t>
            </a:r>
            <a:r>
              <a:rPr lang="tr-TR" sz="1100" b="1" dirty="0">
                <a:latin typeface="Times New Roman"/>
                <a:ea typeface="Times New Roman"/>
              </a:rPr>
              <a:t> Barajından Kilis </a:t>
            </a:r>
            <a:r>
              <a:rPr lang="tr-TR" sz="1100" b="1" dirty="0" err="1">
                <a:latin typeface="Times New Roman"/>
                <a:ea typeface="Times New Roman"/>
              </a:rPr>
              <a:t>İli’ne</a:t>
            </a:r>
            <a:r>
              <a:rPr lang="tr-TR" sz="1100" b="1" dirty="0">
                <a:latin typeface="Times New Roman"/>
                <a:ea typeface="Times New Roman"/>
              </a:rPr>
              <a:t> yılda 18,97 milyon m</a:t>
            </a:r>
            <a:r>
              <a:rPr lang="tr-TR" sz="1100" b="1" baseline="30000" dirty="0">
                <a:latin typeface="Times New Roman"/>
                <a:ea typeface="Times New Roman"/>
              </a:rPr>
              <a:t>3</a:t>
            </a:r>
            <a:r>
              <a:rPr lang="tr-TR" sz="1100" b="1" dirty="0">
                <a:latin typeface="Times New Roman"/>
                <a:ea typeface="Times New Roman"/>
              </a:rPr>
              <a:t> su verilecektir. </a:t>
            </a:r>
          </a:p>
          <a:p>
            <a:pPr algn="just">
              <a:lnSpc>
                <a:spcPct val="150000"/>
              </a:lnSpc>
              <a:spcAft>
                <a:spcPts val="0"/>
              </a:spcAft>
            </a:pPr>
            <a:r>
              <a:rPr lang="tr-TR" sz="1100" b="1" dirty="0">
                <a:latin typeface="Times New Roman"/>
                <a:ea typeface="Times New Roman"/>
              </a:rPr>
              <a:t>	Proje </a:t>
            </a:r>
            <a:r>
              <a:rPr lang="tr-TR" sz="1100" b="1" dirty="0" err="1">
                <a:latin typeface="Times New Roman"/>
                <a:ea typeface="Times New Roman"/>
              </a:rPr>
              <a:t>Karekteristikleri</a:t>
            </a:r>
            <a:r>
              <a:rPr lang="tr-TR" sz="1100" b="1" dirty="0">
                <a:latin typeface="Times New Roman"/>
                <a:ea typeface="Times New Roman"/>
              </a:rPr>
              <a:t>;</a:t>
            </a:r>
          </a:p>
          <a:p>
            <a:pPr algn="just">
              <a:lnSpc>
                <a:spcPct val="150000"/>
              </a:lnSpc>
              <a:spcAft>
                <a:spcPts val="0"/>
              </a:spcAft>
            </a:pPr>
            <a:r>
              <a:rPr lang="tr-TR" sz="1100" b="1" dirty="0">
                <a:latin typeface="Times New Roman"/>
                <a:ea typeface="Times New Roman"/>
              </a:rPr>
              <a:t>	Gövde Tipi			: Kil çekirdekli kum çakıl dolgu</a:t>
            </a:r>
          </a:p>
          <a:p>
            <a:pPr algn="just">
              <a:lnSpc>
                <a:spcPct val="150000"/>
              </a:lnSpc>
              <a:spcAft>
                <a:spcPts val="0"/>
              </a:spcAft>
            </a:pPr>
            <a:r>
              <a:rPr lang="tr-TR" sz="1100" b="1" dirty="0">
                <a:latin typeface="Times New Roman"/>
                <a:ea typeface="Times New Roman"/>
              </a:rPr>
              <a:t>	Gövde Hacmi			: 2,94	 hm</a:t>
            </a:r>
            <a:r>
              <a:rPr lang="tr-TR" sz="1100" b="1" baseline="30000" dirty="0">
                <a:latin typeface="Times New Roman"/>
                <a:ea typeface="Times New Roman"/>
              </a:rPr>
              <a:t>3</a:t>
            </a:r>
            <a:r>
              <a:rPr lang="tr-TR" sz="1100" b="1" baseline="-25000" dirty="0">
                <a:latin typeface="Times New Roman"/>
                <a:ea typeface="Times New Roman"/>
              </a:rPr>
              <a:t> </a:t>
            </a:r>
            <a:endParaRPr lang="tr-TR" sz="1100" b="1" dirty="0">
              <a:latin typeface="Times New Roman"/>
              <a:ea typeface="Times New Roman"/>
            </a:endParaRPr>
          </a:p>
          <a:p>
            <a:pPr algn="just">
              <a:lnSpc>
                <a:spcPct val="150000"/>
              </a:lnSpc>
              <a:spcAft>
                <a:spcPts val="0"/>
              </a:spcAft>
            </a:pPr>
            <a:r>
              <a:rPr lang="tr-TR" sz="1100" b="1" dirty="0">
                <a:latin typeface="Times New Roman"/>
                <a:ea typeface="Times New Roman"/>
              </a:rPr>
              <a:t>	</a:t>
            </a:r>
            <a:r>
              <a:rPr lang="tr-TR" sz="1100" b="1" dirty="0" err="1">
                <a:latin typeface="Times New Roman"/>
                <a:ea typeface="Times New Roman"/>
              </a:rPr>
              <a:t>Kret</a:t>
            </a:r>
            <a:r>
              <a:rPr lang="tr-TR" sz="1100" b="1" dirty="0">
                <a:latin typeface="Times New Roman"/>
                <a:ea typeface="Times New Roman"/>
              </a:rPr>
              <a:t> Kotu			: 686.5  m</a:t>
            </a:r>
          </a:p>
          <a:p>
            <a:pPr algn="just">
              <a:lnSpc>
                <a:spcPct val="150000"/>
              </a:lnSpc>
              <a:spcAft>
                <a:spcPts val="0"/>
              </a:spcAft>
            </a:pPr>
            <a:r>
              <a:rPr lang="tr-TR" sz="1100" b="1" dirty="0">
                <a:latin typeface="Times New Roman"/>
                <a:ea typeface="Times New Roman"/>
              </a:rPr>
              <a:t>	Depolama Hacmi		: 37,77	 hm</a:t>
            </a:r>
            <a:r>
              <a:rPr lang="tr-TR" sz="1100" b="1" baseline="30000" dirty="0">
                <a:latin typeface="Times New Roman"/>
                <a:ea typeface="Times New Roman"/>
              </a:rPr>
              <a:t>3</a:t>
            </a:r>
            <a:endParaRPr lang="tr-TR" sz="1100" b="1" dirty="0">
              <a:latin typeface="Times New Roman"/>
              <a:ea typeface="Times New Roman"/>
            </a:endParaRPr>
          </a:p>
          <a:p>
            <a:pPr algn="just">
              <a:lnSpc>
                <a:spcPct val="150000"/>
              </a:lnSpc>
              <a:spcAft>
                <a:spcPts val="0"/>
              </a:spcAft>
            </a:pPr>
            <a:r>
              <a:rPr lang="tr-TR" sz="1100" b="1" dirty="0">
                <a:latin typeface="Times New Roman"/>
                <a:ea typeface="Times New Roman"/>
              </a:rPr>
              <a:t>	Yükseklik(</a:t>
            </a:r>
            <a:r>
              <a:rPr lang="tr-TR" sz="1100" b="1" dirty="0" err="1">
                <a:latin typeface="Times New Roman"/>
                <a:ea typeface="Times New Roman"/>
              </a:rPr>
              <a:t>Talvegten</a:t>
            </a:r>
            <a:r>
              <a:rPr lang="tr-TR" sz="1100" b="1" dirty="0">
                <a:latin typeface="Times New Roman"/>
                <a:ea typeface="Times New Roman"/>
              </a:rPr>
              <a:t>)		: 60	 m</a:t>
            </a:r>
          </a:p>
          <a:p>
            <a:pPr indent="449580" algn="just">
              <a:lnSpc>
                <a:spcPct val="150000"/>
              </a:lnSpc>
              <a:spcAft>
                <a:spcPts val="0"/>
              </a:spcAft>
            </a:pPr>
            <a:r>
              <a:rPr lang="tr-TR" sz="1100" b="1" dirty="0">
                <a:latin typeface="Times New Roman"/>
                <a:ea typeface="Times New Roman"/>
              </a:rPr>
              <a:t>Proje ile Kilis İl Merkezinin 2050 yılına kadar olan içme, kullanma ve sanayi suyu ihtiyacı; mevcut kaynaklar (Narlıca ve </a:t>
            </a:r>
            <a:r>
              <a:rPr lang="tr-TR" sz="1100" b="1" dirty="0" err="1">
                <a:latin typeface="Times New Roman"/>
                <a:ea typeface="Times New Roman"/>
              </a:rPr>
              <a:t>Yeniyapan</a:t>
            </a:r>
            <a:r>
              <a:rPr lang="tr-TR" sz="1100" b="1" dirty="0">
                <a:latin typeface="Times New Roman"/>
                <a:ea typeface="Times New Roman"/>
              </a:rPr>
              <a:t>) ve işletmede bulunan Seve Barajı ile balanslı olarak işletilerek sağlanacaktır. İşin yapım ihalesi 18.09.2014 tarihinde yapılmış,  13.05.2015 tarihinde sözleşme imzalanarak 04.06.2015 tarihinde işe başlanmıştır. Toplam 2.938.000 m³ gövde dolgusu bulunmaktadır.</a:t>
            </a:r>
          </a:p>
          <a:p>
            <a:pPr indent="449580" algn="just">
              <a:lnSpc>
                <a:spcPct val="150000"/>
              </a:lnSpc>
              <a:spcAft>
                <a:spcPts val="0"/>
              </a:spcAft>
            </a:pPr>
            <a:r>
              <a:rPr lang="tr-TR" sz="1100" b="1" dirty="0" err="1">
                <a:latin typeface="Times New Roman"/>
                <a:ea typeface="Times New Roman"/>
              </a:rPr>
              <a:t>Rölekasyon</a:t>
            </a:r>
            <a:r>
              <a:rPr lang="tr-TR" sz="1100" b="1" dirty="0">
                <a:latin typeface="Times New Roman"/>
                <a:ea typeface="Times New Roman"/>
              </a:rPr>
              <a:t> yolu, </a:t>
            </a:r>
            <a:r>
              <a:rPr lang="tr-TR" sz="1100" b="1" dirty="0" err="1">
                <a:latin typeface="Times New Roman"/>
                <a:ea typeface="Times New Roman"/>
              </a:rPr>
              <a:t>Dolusavak</a:t>
            </a:r>
            <a:r>
              <a:rPr lang="tr-TR" sz="1100" b="1" dirty="0">
                <a:latin typeface="Times New Roman"/>
                <a:ea typeface="Times New Roman"/>
              </a:rPr>
              <a:t> imalatları tamamlanmıştır. Derivasyon tüneli tamamlanmış olup, su çevrilmiştir. Gövde dolgu imalatında %48 seviyesine gelinmiştir. Dolgu imalatı devam etmektedir. </a:t>
            </a:r>
            <a:endParaRPr lang="tr-TR" sz="1100" b="1" dirty="0" smtClean="0">
              <a:latin typeface="Times New Roman"/>
              <a:ea typeface="Times New Roman"/>
            </a:endParaRPr>
          </a:p>
          <a:p>
            <a:pPr indent="449580" algn="just">
              <a:lnSpc>
                <a:spcPct val="150000"/>
              </a:lnSpc>
              <a:spcAft>
                <a:spcPts val="0"/>
              </a:spcAft>
            </a:pPr>
            <a:r>
              <a:rPr lang="tr-TR" sz="1100" b="1" dirty="0" smtClean="0">
                <a:solidFill>
                  <a:srgbClr val="FF0000"/>
                </a:solidFill>
                <a:latin typeface="Times New Roman"/>
                <a:ea typeface="Times New Roman"/>
              </a:rPr>
              <a:t>3-Kilis </a:t>
            </a:r>
            <a:r>
              <a:rPr lang="tr-TR" sz="1100" b="1" dirty="0">
                <a:solidFill>
                  <a:srgbClr val="FF0000"/>
                </a:solidFill>
                <a:latin typeface="Times New Roman"/>
                <a:ea typeface="Times New Roman"/>
              </a:rPr>
              <a:t>Yukarı </a:t>
            </a:r>
            <a:r>
              <a:rPr lang="tr-TR" sz="1100" b="1" dirty="0" err="1">
                <a:solidFill>
                  <a:srgbClr val="FF0000"/>
                </a:solidFill>
                <a:latin typeface="Times New Roman"/>
                <a:ea typeface="Times New Roman"/>
              </a:rPr>
              <a:t>Afrin</a:t>
            </a:r>
            <a:r>
              <a:rPr lang="tr-TR" sz="1100" b="1" dirty="0">
                <a:solidFill>
                  <a:srgbClr val="FF0000"/>
                </a:solidFill>
                <a:latin typeface="Times New Roman"/>
                <a:ea typeface="Times New Roman"/>
              </a:rPr>
              <a:t> 2.Kademe </a:t>
            </a:r>
            <a:r>
              <a:rPr lang="tr-TR" sz="1100" b="1" dirty="0" err="1">
                <a:solidFill>
                  <a:srgbClr val="FF0000"/>
                </a:solidFill>
                <a:latin typeface="Times New Roman"/>
                <a:ea typeface="Times New Roman"/>
              </a:rPr>
              <a:t>İçmesuyu</a:t>
            </a:r>
            <a:r>
              <a:rPr lang="tr-TR" sz="1100" b="1" dirty="0">
                <a:solidFill>
                  <a:srgbClr val="FF0000"/>
                </a:solidFill>
                <a:latin typeface="Times New Roman"/>
                <a:ea typeface="Times New Roman"/>
              </a:rPr>
              <a:t> Arıtma Tesisi: </a:t>
            </a:r>
            <a:r>
              <a:rPr lang="tr-TR" sz="1100" b="1" dirty="0">
                <a:latin typeface="Times New Roman"/>
                <a:ea typeface="Times New Roman"/>
              </a:rPr>
              <a:t>Günlük 52.000 m3 kapasiteli arıtma tesisi yapılacaktır. </a:t>
            </a:r>
            <a:r>
              <a:rPr lang="tr-TR" sz="1100" b="1" dirty="0" smtClean="0">
                <a:latin typeface="Times New Roman"/>
                <a:ea typeface="Times New Roman"/>
              </a:rPr>
              <a:t>2018 </a:t>
            </a:r>
            <a:r>
              <a:rPr lang="tr-TR" sz="1100" b="1" dirty="0">
                <a:latin typeface="Times New Roman"/>
                <a:ea typeface="Times New Roman"/>
              </a:rPr>
              <a:t>yılında inşaatının ihale edilmesi hedeflenmektedir</a:t>
            </a:r>
            <a:r>
              <a:rPr lang="tr-TR" sz="1100" b="1" dirty="0" smtClean="0">
                <a:latin typeface="Times New Roman"/>
                <a:ea typeface="Times New Roman"/>
              </a:rPr>
              <a:t>.</a:t>
            </a:r>
            <a:endParaRPr lang="tr-TR" sz="1100" b="1" dirty="0">
              <a:latin typeface="Times New Roman"/>
              <a:ea typeface="Times New Roman"/>
            </a:endParaRPr>
          </a:p>
          <a:p>
            <a:pPr algn="just">
              <a:lnSpc>
                <a:spcPct val="150000"/>
              </a:lnSpc>
              <a:spcAft>
                <a:spcPts val="0"/>
              </a:spcAft>
            </a:pPr>
            <a:r>
              <a:rPr lang="tr-TR" sz="1100" b="1" dirty="0">
                <a:solidFill>
                  <a:srgbClr val="FF0000"/>
                </a:solidFill>
                <a:latin typeface="Times New Roman"/>
                <a:ea typeface="Times New Roman"/>
              </a:rPr>
              <a:t> </a:t>
            </a:r>
            <a:r>
              <a:rPr lang="tr-TR" sz="1100" b="1" dirty="0" smtClean="0">
                <a:solidFill>
                  <a:srgbClr val="FF0000"/>
                </a:solidFill>
                <a:latin typeface="Times New Roman"/>
                <a:ea typeface="Times New Roman"/>
              </a:rPr>
              <a:t>           4-Kilis </a:t>
            </a:r>
            <a:r>
              <a:rPr lang="tr-TR" sz="1100" b="1" dirty="0" err="1">
                <a:solidFill>
                  <a:srgbClr val="FF0000"/>
                </a:solidFill>
                <a:latin typeface="Times New Roman"/>
                <a:ea typeface="Times New Roman"/>
              </a:rPr>
              <a:t>Resül</a:t>
            </a:r>
            <a:r>
              <a:rPr lang="tr-TR" sz="1100" b="1" dirty="0">
                <a:solidFill>
                  <a:srgbClr val="FF0000"/>
                </a:solidFill>
                <a:latin typeface="Times New Roman"/>
                <a:ea typeface="Times New Roman"/>
              </a:rPr>
              <a:t> Osman Dağı Mesire Alanı </a:t>
            </a:r>
            <a:r>
              <a:rPr lang="tr-TR" sz="1100" b="1" dirty="0" err="1">
                <a:solidFill>
                  <a:srgbClr val="FF0000"/>
                </a:solidFill>
                <a:latin typeface="Times New Roman"/>
                <a:ea typeface="Times New Roman"/>
              </a:rPr>
              <a:t>İçmesuyu</a:t>
            </a:r>
            <a:r>
              <a:rPr lang="tr-TR" sz="1100" b="1" dirty="0">
                <a:solidFill>
                  <a:srgbClr val="FF0000"/>
                </a:solidFill>
                <a:latin typeface="Times New Roman"/>
                <a:ea typeface="Times New Roman"/>
              </a:rPr>
              <a:t> Temini: </a:t>
            </a:r>
            <a:r>
              <a:rPr lang="tr-TR" sz="1100" b="1" dirty="0" err="1">
                <a:latin typeface="Times New Roman"/>
                <a:ea typeface="Times New Roman"/>
              </a:rPr>
              <a:t>Resül</a:t>
            </a:r>
            <a:r>
              <a:rPr lang="tr-TR" sz="1100" b="1" dirty="0">
                <a:latin typeface="Times New Roman"/>
                <a:ea typeface="Times New Roman"/>
              </a:rPr>
              <a:t> Osman Dağındaki mesire alanına </a:t>
            </a:r>
            <a:r>
              <a:rPr lang="tr-TR" sz="1100" b="1" dirty="0" err="1">
                <a:latin typeface="Times New Roman"/>
                <a:ea typeface="Times New Roman"/>
              </a:rPr>
              <a:t>içmesuyu</a:t>
            </a:r>
            <a:r>
              <a:rPr lang="tr-TR" sz="1100" b="1" dirty="0">
                <a:latin typeface="Times New Roman"/>
                <a:ea typeface="Times New Roman"/>
              </a:rPr>
              <a:t> temin edilecektir. 01.02.2017 tarihinde sözleşmesi imzalanmıştır. İş ikmal edilmiştir.</a:t>
            </a:r>
            <a:endParaRPr lang="tr-TR" sz="1100" dirty="0">
              <a:effectLst/>
              <a:latin typeface="Times New Roman"/>
              <a:ea typeface="Times New Roman"/>
            </a:endParaRPr>
          </a:p>
        </p:txBody>
      </p:sp>
    </p:spTree>
    <p:extLst>
      <p:ext uri="{BB962C8B-B14F-4D97-AF65-F5344CB8AC3E}">
        <p14:creationId xmlns:p14="http://schemas.microsoft.com/office/powerpoint/2010/main" val="748526418"/>
      </p:ext>
    </p:extLst>
  </p:cSld>
  <p:clrMapOvr>
    <a:masterClrMapping/>
  </p:clrMapOvr>
  <p:transition spd="med">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2988" y="161365"/>
            <a:ext cx="6580094" cy="707886"/>
          </a:xfrm>
          <a:prstGeom prst="rect">
            <a:avLst/>
          </a:prstGeom>
        </p:spPr>
        <p:txBody>
          <a:bodyPr wrap="square">
            <a:spAutoFit/>
          </a:bodyPr>
          <a:lstStyle/>
          <a:p>
            <a:pPr algn="ctr"/>
            <a:r>
              <a:rPr lang="tr-TR" sz="2000" b="1" kern="0" dirty="0">
                <a:solidFill>
                  <a:srgbClr val="CC0000"/>
                </a:solidFill>
                <a:latin typeface="Arial"/>
              </a:rPr>
              <a:t>YATIRIM ve UYGULAMA PROGRAMINDA YER ALAN </a:t>
            </a:r>
            <a:br>
              <a:rPr lang="tr-TR" sz="2000" b="1" kern="0" dirty="0">
                <a:solidFill>
                  <a:srgbClr val="CC0000"/>
                </a:solidFill>
                <a:latin typeface="Arial"/>
              </a:rPr>
            </a:br>
            <a:r>
              <a:rPr lang="tr-TR" sz="2000" b="1" kern="0" dirty="0">
                <a:solidFill>
                  <a:srgbClr val="CC0000"/>
                </a:solidFill>
                <a:latin typeface="Arial"/>
              </a:rPr>
              <a:t>BÜYÜK SU İŞLERİ</a:t>
            </a:r>
            <a:endParaRPr lang="tr-TR" dirty="0">
              <a:solidFill>
                <a:srgbClr val="FFFFFF"/>
              </a:solidFill>
            </a:endParaRPr>
          </a:p>
        </p:txBody>
      </p:sp>
      <p:sp>
        <p:nvSpPr>
          <p:cNvPr id="3" name="Dikdörtgen 2"/>
          <p:cNvSpPr/>
          <p:nvPr/>
        </p:nvSpPr>
        <p:spPr>
          <a:xfrm>
            <a:off x="179512" y="1147482"/>
            <a:ext cx="8964487" cy="3647152"/>
          </a:xfrm>
          <a:prstGeom prst="rect">
            <a:avLst/>
          </a:prstGeom>
        </p:spPr>
        <p:txBody>
          <a:bodyPr wrap="square">
            <a:spAutoFit/>
          </a:bodyPr>
          <a:lstStyle/>
          <a:p>
            <a:pPr algn="just">
              <a:lnSpc>
                <a:spcPct val="150000"/>
              </a:lnSpc>
              <a:spcAft>
                <a:spcPts val="0"/>
              </a:spcAft>
            </a:pPr>
            <a:r>
              <a:rPr lang="tr-TR" sz="1100" b="1" dirty="0" smtClean="0">
                <a:solidFill>
                  <a:srgbClr val="FF0000"/>
                </a:solidFill>
                <a:latin typeface="Times New Roman"/>
                <a:ea typeface="Times New Roman"/>
              </a:rPr>
              <a:t>	                B-MUSABEYLİ </a:t>
            </a:r>
            <a:r>
              <a:rPr lang="tr-TR" sz="1100" b="1" dirty="0">
                <a:solidFill>
                  <a:srgbClr val="FF0000"/>
                </a:solidFill>
                <a:latin typeface="Times New Roman"/>
                <a:ea typeface="Times New Roman"/>
              </a:rPr>
              <a:t>PROJESİ</a:t>
            </a:r>
          </a:p>
          <a:p>
            <a:pPr algn="just">
              <a:lnSpc>
                <a:spcPct val="150000"/>
              </a:lnSpc>
              <a:spcAft>
                <a:spcPts val="0"/>
              </a:spcAft>
            </a:pPr>
            <a:r>
              <a:rPr lang="tr-TR" sz="1100" b="1" dirty="0" smtClean="0">
                <a:solidFill>
                  <a:srgbClr val="FF0000"/>
                </a:solidFill>
                <a:latin typeface="Times New Roman"/>
                <a:ea typeface="Times New Roman"/>
              </a:rPr>
              <a:t>1-Musabeyli </a:t>
            </a:r>
            <a:r>
              <a:rPr lang="tr-TR" sz="1100" b="1" dirty="0">
                <a:solidFill>
                  <a:srgbClr val="FF0000"/>
                </a:solidFill>
                <a:latin typeface="Times New Roman"/>
                <a:ea typeface="Times New Roman"/>
              </a:rPr>
              <a:t>Barajı: </a:t>
            </a:r>
          </a:p>
          <a:p>
            <a:pPr algn="just">
              <a:lnSpc>
                <a:spcPct val="150000"/>
              </a:lnSpc>
              <a:spcAft>
                <a:spcPts val="0"/>
              </a:spcAft>
            </a:pPr>
            <a:r>
              <a:rPr lang="tr-TR" sz="1100" b="1" dirty="0">
                <a:solidFill>
                  <a:srgbClr val="FF0000"/>
                </a:solidFill>
                <a:latin typeface="Times New Roman"/>
                <a:ea typeface="Times New Roman"/>
              </a:rPr>
              <a:t>		</a:t>
            </a:r>
            <a:r>
              <a:rPr lang="tr-TR" sz="1100" b="1" dirty="0" smtClean="0">
                <a:latin typeface="Times New Roman"/>
                <a:ea typeface="Times New Roman"/>
              </a:rPr>
              <a:t>Proje </a:t>
            </a:r>
            <a:r>
              <a:rPr lang="tr-TR" sz="1100" b="1" dirty="0" err="1">
                <a:latin typeface="Times New Roman"/>
                <a:ea typeface="Times New Roman"/>
              </a:rPr>
              <a:t>Karekteristikleri</a:t>
            </a:r>
            <a:r>
              <a:rPr lang="tr-TR" sz="1100" b="1" dirty="0">
                <a:latin typeface="Times New Roman"/>
                <a:ea typeface="Times New Roman"/>
              </a:rPr>
              <a:t>:</a:t>
            </a:r>
          </a:p>
          <a:p>
            <a:pPr algn="just">
              <a:lnSpc>
                <a:spcPct val="150000"/>
              </a:lnSpc>
              <a:spcAft>
                <a:spcPts val="0"/>
              </a:spcAft>
            </a:pPr>
            <a:r>
              <a:rPr lang="tr-TR" sz="1100" b="1" dirty="0">
                <a:latin typeface="Times New Roman"/>
                <a:ea typeface="Times New Roman"/>
              </a:rPr>
              <a:t>	</a:t>
            </a:r>
            <a:r>
              <a:rPr lang="tr-TR" sz="1100" b="1" dirty="0" smtClean="0">
                <a:latin typeface="Times New Roman"/>
                <a:ea typeface="Times New Roman"/>
              </a:rPr>
              <a:t>Gövde </a:t>
            </a:r>
            <a:r>
              <a:rPr lang="tr-TR" sz="1100" b="1" dirty="0">
                <a:latin typeface="Times New Roman"/>
                <a:ea typeface="Times New Roman"/>
              </a:rPr>
              <a:t>Tipi                   	: Ön Yüzü Beton Kaya Dolgu </a:t>
            </a:r>
          </a:p>
          <a:p>
            <a:pPr algn="just">
              <a:lnSpc>
                <a:spcPct val="150000"/>
              </a:lnSpc>
              <a:spcAft>
                <a:spcPts val="0"/>
              </a:spcAft>
            </a:pPr>
            <a:r>
              <a:rPr lang="tr-TR" sz="1100" b="1" dirty="0">
                <a:latin typeface="Times New Roman"/>
                <a:ea typeface="Times New Roman"/>
              </a:rPr>
              <a:t>	</a:t>
            </a:r>
            <a:r>
              <a:rPr lang="tr-TR" sz="1100" b="1" dirty="0" smtClean="0">
                <a:latin typeface="Times New Roman"/>
                <a:ea typeface="Times New Roman"/>
              </a:rPr>
              <a:t>Gövde </a:t>
            </a:r>
            <a:r>
              <a:rPr lang="tr-TR" sz="1100" b="1" dirty="0">
                <a:latin typeface="Times New Roman"/>
                <a:ea typeface="Times New Roman"/>
              </a:rPr>
              <a:t>Hacmi              	 : 2,08	 hm³</a:t>
            </a:r>
          </a:p>
          <a:p>
            <a:pPr algn="just">
              <a:lnSpc>
                <a:spcPct val="150000"/>
              </a:lnSpc>
              <a:spcAft>
                <a:spcPts val="0"/>
              </a:spcAft>
            </a:pPr>
            <a:r>
              <a:rPr lang="tr-TR" sz="1100" b="1" dirty="0">
                <a:latin typeface="Times New Roman"/>
                <a:ea typeface="Times New Roman"/>
              </a:rPr>
              <a:t>	</a:t>
            </a:r>
            <a:r>
              <a:rPr lang="tr-TR" sz="1100" b="1" dirty="0" err="1" smtClean="0">
                <a:latin typeface="Times New Roman"/>
                <a:ea typeface="Times New Roman"/>
              </a:rPr>
              <a:t>Kret</a:t>
            </a:r>
            <a:r>
              <a:rPr lang="tr-TR" sz="1100" b="1" dirty="0" smtClean="0">
                <a:latin typeface="Times New Roman"/>
                <a:ea typeface="Times New Roman"/>
              </a:rPr>
              <a:t> </a:t>
            </a:r>
            <a:r>
              <a:rPr lang="tr-TR" sz="1100" b="1" dirty="0">
                <a:latin typeface="Times New Roman"/>
                <a:ea typeface="Times New Roman"/>
              </a:rPr>
              <a:t>Kotu                    	 : 619 	m	</a:t>
            </a:r>
          </a:p>
          <a:p>
            <a:pPr algn="just">
              <a:lnSpc>
                <a:spcPct val="150000"/>
              </a:lnSpc>
              <a:spcAft>
                <a:spcPts val="0"/>
              </a:spcAft>
            </a:pPr>
            <a:r>
              <a:rPr lang="tr-TR" sz="1100" b="1" dirty="0">
                <a:latin typeface="Times New Roman"/>
                <a:ea typeface="Times New Roman"/>
              </a:rPr>
              <a:t>	</a:t>
            </a:r>
            <a:r>
              <a:rPr lang="tr-TR" sz="1100" b="1" dirty="0" smtClean="0">
                <a:latin typeface="Times New Roman"/>
                <a:ea typeface="Times New Roman"/>
              </a:rPr>
              <a:t>Depolama </a:t>
            </a:r>
            <a:r>
              <a:rPr lang="tr-TR" sz="1100" b="1" dirty="0">
                <a:latin typeface="Times New Roman"/>
                <a:ea typeface="Times New Roman"/>
              </a:rPr>
              <a:t>Hacmi         	 : 56,84 hm³</a:t>
            </a:r>
          </a:p>
          <a:p>
            <a:pPr algn="just">
              <a:lnSpc>
                <a:spcPct val="150000"/>
              </a:lnSpc>
              <a:spcAft>
                <a:spcPts val="0"/>
              </a:spcAft>
            </a:pPr>
            <a:r>
              <a:rPr lang="tr-TR" sz="1100" b="1" dirty="0">
                <a:latin typeface="Times New Roman"/>
                <a:ea typeface="Times New Roman"/>
              </a:rPr>
              <a:t>	</a:t>
            </a:r>
            <a:r>
              <a:rPr lang="tr-TR" sz="1100" b="1" dirty="0" smtClean="0">
                <a:latin typeface="Times New Roman"/>
                <a:ea typeface="Times New Roman"/>
              </a:rPr>
              <a:t>Yükseklik </a:t>
            </a:r>
            <a:r>
              <a:rPr lang="tr-TR" sz="1100" b="1" dirty="0">
                <a:latin typeface="Times New Roman"/>
                <a:ea typeface="Times New Roman"/>
              </a:rPr>
              <a:t>(Talvegden)	 :  65,50 m</a:t>
            </a:r>
          </a:p>
          <a:p>
            <a:pPr algn="just">
              <a:lnSpc>
                <a:spcPct val="150000"/>
              </a:lnSpc>
              <a:spcAft>
                <a:spcPts val="0"/>
              </a:spcAft>
            </a:pPr>
            <a:r>
              <a:rPr lang="tr-TR" sz="1100" b="1" dirty="0">
                <a:latin typeface="Times New Roman"/>
                <a:ea typeface="Times New Roman"/>
              </a:rPr>
              <a:t>	Musabeyli Barajının 16.01.2014 tarihinde yapım ihalesi yapılmıştır. KİK’e yapılan itiraz nedeniyle ihale süreci uzamış olup, 05.11.2014 tarihinde sözleşme imzalanarak işe başlanmıştır. </a:t>
            </a:r>
            <a:r>
              <a:rPr lang="tr-TR" sz="1100" b="1" dirty="0" err="1">
                <a:latin typeface="Times New Roman"/>
                <a:ea typeface="Times New Roman"/>
              </a:rPr>
              <a:t>Dolusavak</a:t>
            </a:r>
            <a:r>
              <a:rPr lang="tr-TR" sz="1100" b="1" dirty="0">
                <a:latin typeface="Times New Roman"/>
                <a:ea typeface="Times New Roman"/>
              </a:rPr>
              <a:t>, Derivasyon tüneli imalatları tamamlanarak Derivasyon gerçekleştirilmiştir. Memba </a:t>
            </a:r>
            <a:r>
              <a:rPr lang="tr-TR" sz="1100" b="1" dirty="0" err="1">
                <a:latin typeface="Times New Roman"/>
                <a:ea typeface="Times New Roman"/>
              </a:rPr>
              <a:t>batardosu</a:t>
            </a:r>
            <a:r>
              <a:rPr lang="tr-TR" sz="1100" b="1" dirty="0">
                <a:latin typeface="Times New Roman"/>
                <a:ea typeface="Times New Roman"/>
              </a:rPr>
              <a:t> imalatı ve gövde kazıları tamamlanmıştır</a:t>
            </a:r>
            <a:r>
              <a:rPr lang="tr-TR" sz="1100" b="1" dirty="0">
                <a:latin typeface="Times New Roman"/>
                <a:ea typeface="Times New Roman"/>
              </a:rPr>
              <a:t>. %48 fiziki gerçekleşme sağlanmıştır</a:t>
            </a:r>
            <a:r>
              <a:rPr lang="tr-TR" sz="1100" b="1" dirty="0" smtClean="0">
                <a:latin typeface="Times New Roman"/>
                <a:ea typeface="Times New Roman"/>
              </a:rPr>
              <a:t>.</a:t>
            </a:r>
          </a:p>
          <a:p>
            <a:pPr algn="just">
              <a:lnSpc>
                <a:spcPct val="150000"/>
              </a:lnSpc>
              <a:spcAft>
                <a:spcPts val="0"/>
              </a:spcAft>
            </a:pPr>
            <a:r>
              <a:rPr lang="tr-TR" sz="1100" b="1" dirty="0" smtClean="0">
                <a:solidFill>
                  <a:srgbClr val="FF0000"/>
                </a:solidFill>
                <a:latin typeface="Times New Roman"/>
                <a:ea typeface="Times New Roman"/>
              </a:rPr>
              <a:t>2-Musabeyli </a:t>
            </a:r>
            <a:r>
              <a:rPr lang="tr-TR" sz="1100" b="1" dirty="0">
                <a:solidFill>
                  <a:srgbClr val="FF0000"/>
                </a:solidFill>
                <a:latin typeface="Times New Roman"/>
                <a:ea typeface="Times New Roman"/>
              </a:rPr>
              <a:t>Barajı Sulaması:</a:t>
            </a:r>
          </a:p>
          <a:p>
            <a:pPr algn="just">
              <a:lnSpc>
                <a:spcPct val="150000"/>
              </a:lnSpc>
              <a:spcAft>
                <a:spcPts val="0"/>
              </a:spcAft>
              <a:tabLst>
                <a:tab pos="228600" algn="l"/>
              </a:tabLst>
            </a:pPr>
            <a:r>
              <a:rPr lang="tr-TR" sz="1100" b="1" dirty="0">
                <a:latin typeface="Times New Roman"/>
                <a:ea typeface="Times New Roman"/>
              </a:rPr>
              <a:t>Musabeyli Barajı Kilis ilinin 40 km kuzeybatısında </a:t>
            </a:r>
            <a:r>
              <a:rPr lang="tr-TR" sz="1100" b="1" dirty="0" err="1">
                <a:latin typeface="Times New Roman"/>
                <a:ea typeface="Times New Roman"/>
              </a:rPr>
              <a:t>Sabunsuyu</a:t>
            </a:r>
            <a:r>
              <a:rPr lang="tr-TR" sz="1100" b="1" dirty="0">
                <a:latin typeface="Times New Roman"/>
                <a:ea typeface="Times New Roman"/>
              </a:rPr>
              <a:t> Çayı üzerinde yer almaktadır. Proje ile 3 395 ha arazi sulanacaktır. 13.10.2016 tarihinde ihalesi yapılmış olup, 16.05.2017 tarihinde sözleşmesi imzalanmıştır</a:t>
            </a:r>
            <a:r>
              <a:rPr lang="tr-TR" sz="1100" b="1" dirty="0">
                <a:latin typeface="Times New Roman"/>
                <a:ea typeface="Times New Roman"/>
              </a:rPr>
              <a:t>. Yer teslimi yapılmıştır.</a:t>
            </a:r>
            <a:endParaRPr lang="tr-TR" sz="1100" b="1" dirty="0">
              <a:effectLst/>
              <a:latin typeface="Times New Roman"/>
              <a:ea typeface="Times New Roman"/>
            </a:endParaRPr>
          </a:p>
        </p:txBody>
      </p:sp>
    </p:spTree>
    <p:extLst>
      <p:ext uri="{BB962C8B-B14F-4D97-AF65-F5344CB8AC3E}">
        <p14:creationId xmlns:p14="http://schemas.microsoft.com/office/powerpoint/2010/main" val="1450980424"/>
      </p:ext>
    </p:extLst>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2988" y="161365"/>
            <a:ext cx="6580094" cy="707886"/>
          </a:xfrm>
          <a:prstGeom prst="rect">
            <a:avLst/>
          </a:prstGeom>
        </p:spPr>
        <p:txBody>
          <a:bodyPr wrap="square">
            <a:spAutoFit/>
          </a:bodyPr>
          <a:lstStyle/>
          <a:p>
            <a:pPr algn="ctr"/>
            <a:r>
              <a:rPr lang="tr-TR" sz="2000" b="1" kern="0" dirty="0">
                <a:solidFill>
                  <a:srgbClr val="CC0000"/>
                </a:solidFill>
                <a:latin typeface="Arial"/>
              </a:rPr>
              <a:t>YATIRIM ve UYGULAMA PROGRAMINDA YER ALAN </a:t>
            </a:r>
            <a:br>
              <a:rPr lang="tr-TR" sz="2000" b="1" kern="0" dirty="0">
                <a:solidFill>
                  <a:srgbClr val="CC0000"/>
                </a:solidFill>
                <a:latin typeface="Arial"/>
              </a:rPr>
            </a:br>
            <a:r>
              <a:rPr lang="tr-TR" sz="2000" b="1" kern="0" dirty="0" smtClean="0">
                <a:solidFill>
                  <a:srgbClr val="CC0000"/>
                </a:solidFill>
                <a:latin typeface="Arial"/>
              </a:rPr>
              <a:t>KÜÇÜK </a:t>
            </a:r>
            <a:r>
              <a:rPr lang="tr-TR" sz="2000" b="1" kern="0" dirty="0">
                <a:solidFill>
                  <a:srgbClr val="CC0000"/>
                </a:solidFill>
                <a:latin typeface="Arial"/>
              </a:rPr>
              <a:t>SU İŞLERİ</a:t>
            </a:r>
            <a:endParaRPr lang="tr-TR" dirty="0">
              <a:solidFill>
                <a:srgbClr val="FFFFFF"/>
              </a:solidFill>
            </a:endParaRPr>
          </a:p>
        </p:txBody>
      </p:sp>
      <p:sp>
        <p:nvSpPr>
          <p:cNvPr id="3" name="Dikdörtgen 2"/>
          <p:cNvSpPr/>
          <p:nvPr/>
        </p:nvSpPr>
        <p:spPr>
          <a:xfrm>
            <a:off x="395536" y="1124744"/>
            <a:ext cx="8551821" cy="3970318"/>
          </a:xfrm>
          <a:prstGeom prst="rect">
            <a:avLst/>
          </a:prstGeom>
        </p:spPr>
        <p:txBody>
          <a:bodyPr wrap="square">
            <a:spAutoFit/>
          </a:bodyPr>
          <a:lstStyle/>
          <a:p>
            <a:pPr algn="just">
              <a:lnSpc>
                <a:spcPct val="150000"/>
              </a:lnSpc>
              <a:spcAft>
                <a:spcPts val="0"/>
              </a:spcAft>
              <a:tabLst>
                <a:tab pos="228600" algn="l"/>
              </a:tabLst>
            </a:pPr>
            <a:r>
              <a:rPr lang="tr-TR" sz="1200" dirty="0">
                <a:latin typeface="Times New Roman"/>
                <a:ea typeface="Times New Roman"/>
              </a:rPr>
              <a:t> </a:t>
            </a:r>
            <a:r>
              <a:rPr lang="tr-TR" sz="1200" b="1" dirty="0" smtClean="0">
                <a:solidFill>
                  <a:srgbClr val="FF0000"/>
                </a:solidFill>
                <a:latin typeface="Times New Roman"/>
                <a:ea typeface="Times New Roman"/>
              </a:rPr>
              <a:t>1-Kilis-Merkez </a:t>
            </a:r>
            <a:r>
              <a:rPr lang="tr-TR" sz="1200" b="1" dirty="0">
                <a:solidFill>
                  <a:srgbClr val="FF0000"/>
                </a:solidFill>
                <a:latin typeface="Times New Roman"/>
                <a:ea typeface="Times New Roman"/>
              </a:rPr>
              <a:t>Demirciler </a:t>
            </a:r>
            <a:r>
              <a:rPr lang="tr-TR" sz="1200" b="1" dirty="0" err="1">
                <a:solidFill>
                  <a:srgbClr val="FF0000"/>
                </a:solidFill>
                <a:latin typeface="Times New Roman"/>
                <a:ea typeface="Times New Roman"/>
              </a:rPr>
              <a:t>Göleti</a:t>
            </a:r>
            <a:r>
              <a:rPr lang="tr-TR" sz="1200" b="1" dirty="0">
                <a:solidFill>
                  <a:srgbClr val="FF0000"/>
                </a:solidFill>
                <a:latin typeface="Times New Roman"/>
                <a:ea typeface="Times New Roman"/>
              </a:rPr>
              <a:t> ve Sulaması</a:t>
            </a:r>
          </a:p>
          <a:p>
            <a:pPr algn="just">
              <a:lnSpc>
                <a:spcPct val="150000"/>
              </a:lnSpc>
              <a:spcAft>
                <a:spcPts val="0"/>
              </a:spcAft>
            </a:pPr>
            <a:r>
              <a:rPr lang="tr-TR" sz="1200" b="1" dirty="0">
                <a:solidFill>
                  <a:srgbClr val="FF0000"/>
                </a:solidFill>
                <a:latin typeface="Times New Roman"/>
                <a:ea typeface="Times New Roman"/>
              </a:rPr>
              <a:t>	</a:t>
            </a:r>
            <a:r>
              <a:rPr lang="tr-TR" sz="1200" b="1" dirty="0">
                <a:latin typeface="Times New Roman"/>
                <a:ea typeface="Times New Roman"/>
              </a:rPr>
              <a:t>Proje muhtevasında </a:t>
            </a:r>
            <a:r>
              <a:rPr lang="tr-TR" sz="1200" b="1" dirty="0" err="1">
                <a:latin typeface="Times New Roman"/>
                <a:ea typeface="Times New Roman"/>
              </a:rPr>
              <a:t>talvegten</a:t>
            </a:r>
            <a:r>
              <a:rPr lang="tr-TR" sz="1200" b="1" dirty="0">
                <a:latin typeface="Times New Roman"/>
                <a:ea typeface="Times New Roman"/>
              </a:rPr>
              <a:t> 20.5 m yüksekliğinde kil çekirdekli kaya dolgu gölet ve gölet unsurları ile sulama şebekesi yapılacaktır. Projenin yapımı ile 78 ha arazi sulanacak olup, 27.10.2015 tarihinde ihalesi yapılarak, 30.12.2015 tarihinde sözleşmesi imzalanmıştır. Gövde Sıyırma,  </a:t>
            </a:r>
            <a:r>
              <a:rPr lang="tr-TR" sz="1200" b="1" dirty="0" err="1">
                <a:latin typeface="Times New Roman"/>
                <a:ea typeface="Times New Roman"/>
              </a:rPr>
              <a:t>Cuttoff</a:t>
            </a:r>
            <a:r>
              <a:rPr lang="tr-TR" sz="1200" b="1" dirty="0">
                <a:latin typeface="Times New Roman"/>
                <a:ea typeface="Times New Roman"/>
              </a:rPr>
              <a:t> kazısı, </a:t>
            </a:r>
            <a:r>
              <a:rPr lang="tr-TR" sz="1200" b="1" dirty="0" err="1">
                <a:latin typeface="Times New Roman"/>
                <a:ea typeface="Times New Roman"/>
              </a:rPr>
              <a:t>dolusavak</a:t>
            </a:r>
            <a:r>
              <a:rPr lang="tr-TR" sz="1200" b="1" dirty="0">
                <a:latin typeface="Times New Roman"/>
                <a:ea typeface="Times New Roman"/>
              </a:rPr>
              <a:t> betonu, </a:t>
            </a:r>
            <a:r>
              <a:rPr lang="tr-TR" sz="1200" b="1" dirty="0" err="1">
                <a:latin typeface="Times New Roman"/>
                <a:ea typeface="Times New Roman"/>
              </a:rPr>
              <a:t>kondüvi</a:t>
            </a:r>
            <a:r>
              <a:rPr lang="tr-TR" sz="1200" b="1" dirty="0">
                <a:latin typeface="Times New Roman"/>
                <a:ea typeface="Times New Roman"/>
              </a:rPr>
              <a:t> betonu, Gövde enjeksiyonları tamamlanmıştır.Gövde dolgusu %30 oranında tamamlanmıştır. </a:t>
            </a:r>
            <a:endParaRPr lang="tr-TR" sz="1200" b="1" dirty="0" smtClean="0">
              <a:latin typeface="Times New Roman"/>
              <a:ea typeface="Times New Roman"/>
            </a:endParaRPr>
          </a:p>
          <a:p>
            <a:pPr algn="just">
              <a:lnSpc>
                <a:spcPct val="150000"/>
              </a:lnSpc>
              <a:spcAft>
                <a:spcPts val="0"/>
              </a:spcAft>
            </a:pPr>
            <a:r>
              <a:rPr lang="tr-TR" sz="1200" b="1" dirty="0" smtClean="0">
                <a:solidFill>
                  <a:srgbClr val="FF0000"/>
                </a:solidFill>
                <a:latin typeface="Times New Roman"/>
                <a:ea typeface="Times New Roman"/>
              </a:rPr>
              <a:t>2-Kilis-Merkez </a:t>
            </a:r>
            <a:r>
              <a:rPr lang="tr-TR" sz="1200" b="1" dirty="0">
                <a:solidFill>
                  <a:srgbClr val="FF0000"/>
                </a:solidFill>
                <a:latin typeface="Times New Roman"/>
                <a:ea typeface="Times New Roman"/>
              </a:rPr>
              <a:t>Narlıca </a:t>
            </a:r>
            <a:r>
              <a:rPr lang="tr-TR" sz="1200" b="1" dirty="0" err="1">
                <a:solidFill>
                  <a:srgbClr val="FF0000"/>
                </a:solidFill>
                <a:latin typeface="Times New Roman"/>
                <a:ea typeface="Times New Roman"/>
              </a:rPr>
              <a:t>Göleti</a:t>
            </a:r>
            <a:r>
              <a:rPr lang="tr-TR" sz="1200" b="1" dirty="0">
                <a:solidFill>
                  <a:srgbClr val="FF0000"/>
                </a:solidFill>
                <a:latin typeface="Times New Roman"/>
                <a:ea typeface="Times New Roman"/>
              </a:rPr>
              <a:t> ve Sulaması</a:t>
            </a:r>
          </a:p>
          <a:p>
            <a:pPr algn="just">
              <a:lnSpc>
                <a:spcPct val="150000"/>
              </a:lnSpc>
              <a:spcAft>
                <a:spcPts val="0"/>
              </a:spcAft>
            </a:pPr>
            <a:r>
              <a:rPr lang="tr-TR" sz="1200" b="1" dirty="0">
                <a:solidFill>
                  <a:srgbClr val="FF0000"/>
                </a:solidFill>
                <a:latin typeface="Times New Roman"/>
                <a:ea typeface="Times New Roman"/>
              </a:rPr>
              <a:t>	</a:t>
            </a:r>
            <a:r>
              <a:rPr lang="tr-TR" sz="1200" b="1" dirty="0">
                <a:latin typeface="Times New Roman"/>
                <a:ea typeface="Times New Roman"/>
              </a:rPr>
              <a:t>Projenin yapımı ile 169 ha arazi sulanacak olup, 15.06.2016 tarihinde ihalesi yapılmış olup,  </a:t>
            </a:r>
            <a:r>
              <a:rPr lang="tr-TR" sz="1200" b="1" dirty="0" smtClean="0">
                <a:latin typeface="Times New Roman"/>
                <a:ea typeface="Times New Roman"/>
              </a:rPr>
              <a:t>06.10.2017 </a:t>
            </a:r>
            <a:r>
              <a:rPr lang="tr-TR" sz="1200" b="1" dirty="0">
                <a:latin typeface="Times New Roman"/>
                <a:ea typeface="Times New Roman"/>
              </a:rPr>
              <a:t>tarihinde sözleşmesi imzalanmıştır</a:t>
            </a:r>
            <a:r>
              <a:rPr lang="tr-TR" sz="1200" b="1" dirty="0" smtClean="0">
                <a:latin typeface="Times New Roman"/>
                <a:ea typeface="Times New Roman"/>
              </a:rPr>
              <a:t>.</a:t>
            </a:r>
          </a:p>
          <a:p>
            <a:pPr algn="just">
              <a:lnSpc>
                <a:spcPct val="150000"/>
              </a:lnSpc>
              <a:spcAft>
                <a:spcPts val="0"/>
              </a:spcAft>
            </a:pPr>
            <a:r>
              <a:rPr lang="tr-TR" sz="1200" b="1" dirty="0">
                <a:latin typeface="Times New Roman"/>
                <a:ea typeface="Times New Roman"/>
              </a:rPr>
              <a:t> </a:t>
            </a:r>
            <a:r>
              <a:rPr lang="tr-TR" sz="1200" b="1" dirty="0">
                <a:solidFill>
                  <a:srgbClr val="FF0000"/>
                </a:solidFill>
                <a:latin typeface="Times New Roman"/>
                <a:ea typeface="Times New Roman"/>
              </a:rPr>
              <a:t>3</a:t>
            </a:r>
            <a:r>
              <a:rPr lang="tr-TR" sz="1200" b="1" dirty="0" smtClean="0">
                <a:solidFill>
                  <a:srgbClr val="FF0000"/>
                </a:solidFill>
                <a:latin typeface="Times New Roman"/>
                <a:ea typeface="Times New Roman"/>
              </a:rPr>
              <a:t>-Kilis-İl </a:t>
            </a:r>
            <a:r>
              <a:rPr lang="tr-TR" sz="1200" b="1" dirty="0">
                <a:solidFill>
                  <a:srgbClr val="FF0000"/>
                </a:solidFill>
                <a:latin typeface="Times New Roman"/>
                <a:ea typeface="Times New Roman"/>
              </a:rPr>
              <a:t>Merkezinin Narlıca ve </a:t>
            </a:r>
            <a:r>
              <a:rPr lang="tr-TR" sz="1200" b="1" dirty="0" err="1">
                <a:solidFill>
                  <a:srgbClr val="FF0000"/>
                </a:solidFill>
                <a:latin typeface="Times New Roman"/>
                <a:ea typeface="Times New Roman"/>
              </a:rPr>
              <a:t>Alifakı</a:t>
            </a:r>
            <a:r>
              <a:rPr lang="tr-TR" sz="1200" b="1" dirty="0">
                <a:solidFill>
                  <a:srgbClr val="FF0000"/>
                </a:solidFill>
                <a:latin typeface="Times New Roman"/>
                <a:ea typeface="Times New Roman"/>
              </a:rPr>
              <a:t> Derelerinin Taşkından Korunması ile Kışla Deresinin İkmali</a:t>
            </a:r>
          </a:p>
          <a:p>
            <a:pPr algn="just">
              <a:lnSpc>
                <a:spcPct val="150000"/>
              </a:lnSpc>
              <a:spcAft>
                <a:spcPts val="0"/>
              </a:spcAft>
            </a:pPr>
            <a:r>
              <a:rPr lang="tr-TR" sz="1200" b="1" dirty="0">
                <a:latin typeface="Times New Roman"/>
                <a:ea typeface="Times New Roman"/>
              </a:rPr>
              <a:t>Projenin yapımı ile 1 il merkezi taşkından korunacaktır. 14.06.2016 tarihinde ihalesi yapılmış olup, 19.07.2016 tarihinde sözleşmesi imzalanarak işe başlanılmıştır. Proje kapsamında 920 m çift taraflı derenin yükseltilmesi, 200 m çift taraflı </a:t>
            </a:r>
            <a:r>
              <a:rPr lang="tr-TR" sz="1200" b="1" dirty="0" err="1">
                <a:latin typeface="Times New Roman"/>
                <a:ea typeface="Times New Roman"/>
              </a:rPr>
              <a:t>kargir</a:t>
            </a:r>
            <a:r>
              <a:rPr lang="tr-TR" sz="1200" b="1" dirty="0">
                <a:latin typeface="Times New Roman"/>
                <a:ea typeface="Times New Roman"/>
              </a:rPr>
              <a:t> duvar imalatı, dere temizliği, 1020 m çift taraflı korkuluk yapılması, 1020 m taban betonu yapılacaktır. Bu güne kadar dere temizliği, taban betonu uygulamaları, 4000m³ beton imalatı ve taban betonu ile 200m çift taraflı duvar imalatları yapılmıştır. </a:t>
            </a:r>
          </a:p>
          <a:p>
            <a:pPr algn="just">
              <a:lnSpc>
                <a:spcPct val="150000"/>
              </a:lnSpc>
              <a:spcAft>
                <a:spcPts val="0"/>
              </a:spcAft>
            </a:pPr>
            <a:endParaRPr lang="tr-TR" sz="1200" b="1" dirty="0">
              <a:latin typeface="Times New Roman"/>
              <a:ea typeface="Times New Roman"/>
            </a:endParaRPr>
          </a:p>
        </p:txBody>
      </p:sp>
    </p:spTree>
    <p:extLst>
      <p:ext uri="{BB962C8B-B14F-4D97-AF65-F5344CB8AC3E}">
        <p14:creationId xmlns:p14="http://schemas.microsoft.com/office/powerpoint/2010/main" val="4258465708"/>
      </p:ext>
    </p:extLst>
  </p:cSld>
  <p:clrMapOvr>
    <a:masterClrMapping/>
  </p:clrMapOvr>
  <p:transition spd="med">
    <p:pull dir="d"/>
  </p:transition>
</p:sld>
</file>

<file path=ppt/tags/tag1.xml><?xml version="1.0" encoding="utf-8"?>
<p:tagLst xmlns:a="http://schemas.openxmlformats.org/drawingml/2006/main" xmlns:r="http://schemas.openxmlformats.org/officeDocument/2006/relationships" xmlns:p="http://schemas.openxmlformats.org/presentationml/2006/main">
  <p:tag name="SLIDENAME" val="a"/>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tr-TR" sz="12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tr-TR" sz="12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808080"/>
        </a:lt2>
        <a:accent1>
          <a:srgbClr val="00CC99"/>
        </a:accent1>
        <a:accent2>
          <a:srgbClr val="0000CC"/>
        </a:accent2>
        <a:accent3>
          <a:srgbClr val="FFFFFF"/>
        </a:accent3>
        <a:accent4>
          <a:srgbClr val="000000"/>
        </a:accent4>
        <a:accent5>
          <a:srgbClr val="AAE2CA"/>
        </a:accent5>
        <a:accent6>
          <a:srgbClr val="0000B9"/>
        </a:accent6>
        <a:hlink>
          <a:srgbClr val="0000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30555</TotalTime>
  <Words>1390</Words>
  <Application>Microsoft Office PowerPoint</Application>
  <PresentationFormat>Ekran Gösterisi (4:3)</PresentationFormat>
  <Paragraphs>862</Paragraphs>
  <Slides>10</Slides>
  <Notes>2</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10</vt:i4>
      </vt:variant>
    </vt:vector>
  </HeadingPairs>
  <TitlesOfParts>
    <vt:vector size="17" baseType="lpstr">
      <vt:lpstr>Arial</vt:lpstr>
      <vt:lpstr>Arial Black</vt:lpstr>
      <vt:lpstr>Arial Tur</vt:lpstr>
      <vt:lpstr>Calibri</vt:lpstr>
      <vt:lpstr>Times New Roman</vt:lpstr>
      <vt:lpstr>Ofis Teması</vt:lpstr>
      <vt:lpstr>14_Default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ORMAN VE SU İŞLERİ BAKANLIĞI DEVLET SU İŞLERİ GENEL MÜDÜRLÜĞÜ</dc:title>
  <dc:creator>Adil</dc:creator>
  <cp:lastModifiedBy>Duygu Güngör</cp:lastModifiedBy>
  <cp:revision>4487</cp:revision>
  <cp:lastPrinted>2016-04-01T17:24:25Z</cp:lastPrinted>
  <dcterms:created xsi:type="dcterms:W3CDTF">2012-01-13T21:39:54Z</dcterms:created>
  <dcterms:modified xsi:type="dcterms:W3CDTF">2018-01-15T12:43:04Z</dcterms:modified>
</cp:coreProperties>
</file>