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24"/>
  </p:notesMasterIdLst>
  <p:handoutMasterIdLst>
    <p:handoutMasterId r:id="rId25"/>
  </p:handoutMasterIdLst>
  <p:sldIdLst>
    <p:sldId id="405" r:id="rId2"/>
    <p:sldId id="406" r:id="rId3"/>
    <p:sldId id="410" r:id="rId4"/>
    <p:sldId id="412" r:id="rId5"/>
    <p:sldId id="413" r:id="rId6"/>
    <p:sldId id="414" r:id="rId7"/>
    <p:sldId id="415" r:id="rId8"/>
    <p:sldId id="416" r:id="rId9"/>
    <p:sldId id="417" r:id="rId10"/>
    <p:sldId id="419" r:id="rId11"/>
    <p:sldId id="418" r:id="rId12"/>
    <p:sldId id="429" r:id="rId13"/>
    <p:sldId id="430" r:id="rId14"/>
    <p:sldId id="431" r:id="rId15"/>
    <p:sldId id="432" r:id="rId16"/>
    <p:sldId id="433" r:id="rId17"/>
    <p:sldId id="434" r:id="rId18"/>
    <p:sldId id="435" r:id="rId19"/>
    <p:sldId id="420" r:id="rId20"/>
    <p:sldId id="421" r:id="rId21"/>
    <p:sldId id="422" r:id="rId22"/>
    <p:sldId id="411" r:id="rId23"/>
  </p:sldIdLst>
  <p:sldSz cx="9144000" cy="6858000" type="screen4x3"/>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81" autoAdjust="0"/>
    <p:restoredTop sz="94086"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1891"/>
    </p:cViewPr>
  </p:outlineViewPr>
  <p:notesTextViewPr>
    <p:cViewPr>
      <p:scale>
        <a:sx n="33" d="100"/>
        <a:sy n="33" d="100"/>
      </p:scale>
      <p:origin x="0" y="0"/>
    </p:cViewPr>
  </p:notesTextViewPr>
  <p:sorterViewPr>
    <p:cViewPr>
      <p:scale>
        <a:sx n="66" d="100"/>
        <a:sy n="66" d="100"/>
      </p:scale>
      <p:origin x="0" y="18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22365" cy="493162"/>
          </a:xfrm>
          <a:prstGeom prst="rect">
            <a:avLst/>
          </a:prstGeom>
        </p:spPr>
        <p:txBody>
          <a:bodyPr vert="horz" lIns="90355" tIns="45178" rIns="90355" bIns="45178" rtlCol="0"/>
          <a:lstStyle>
            <a:lvl1pPr algn="l">
              <a:defRPr sz="1200"/>
            </a:lvl1pPr>
          </a:lstStyle>
          <a:p>
            <a:endParaRPr lang="tr-TR"/>
          </a:p>
        </p:txBody>
      </p:sp>
      <p:sp>
        <p:nvSpPr>
          <p:cNvPr id="3" name="Veri Yer Tutucusu 2"/>
          <p:cNvSpPr>
            <a:spLocks noGrp="1"/>
          </p:cNvSpPr>
          <p:nvPr>
            <p:ph type="dt" sz="quarter" idx="1"/>
          </p:nvPr>
        </p:nvSpPr>
        <p:spPr>
          <a:xfrm>
            <a:off x="3819749" y="1"/>
            <a:ext cx="2920799" cy="493162"/>
          </a:xfrm>
          <a:prstGeom prst="rect">
            <a:avLst/>
          </a:prstGeom>
        </p:spPr>
        <p:txBody>
          <a:bodyPr vert="horz" lIns="90355" tIns="45178" rIns="90355" bIns="45178" rtlCol="0"/>
          <a:lstStyle>
            <a:lvl1pPr algn="r">
              <a:defRPr sz="1200"/>
            </a:lvl1pPr>
          </a:lstStyle>
          <a:p>
            <a:fld id="{0A84B9F8-395E-4214-ADC6-C08221F94102}" type="datetimeFigureOut">
              <a:rPr lang="tr-TR" smtClean="0"/>
              <a:pPr/>
              <a:t>22.01.2018</a:t>
            </a:fld>
            <a:endParaRPr lang="tr-TR"/>
          </a:p>
        </p:txBody>
      </p:sp>
      <p:sp>
        <p:nvSpPr>
          <p:cNvPr id="4" name="Altbilgi Yer Tutucusu 3"/>
          <p:cNvSpPr>
            <a:spLocks noGrp="1"/>
          </p:cNvSpPr>
          <p:nvPr>
            <p:ph type="ftr" sz="quarter" idx="2"/>
          </p:nvPr>
        </p:nvSpPr>
        <p:spPr>
          <a:xfrm>
            <a:off x="1" y="9377932"/>
            <a:ext cx="2922365" cy="493162"/>
          </a:xfrm>
          <a:prstGeom prst="rect">
            <a:avLst/>
          </a:prstGeom>
        </p:spPr>
        <p:txBody>
          <a:bodyPr vert="horz" lIns="90355" tIns="45178" rIns="90355" bIns="45178" rtlCol="0" anchor="b"/>
          <a:lstStyle>
            <a:lvl1pPr algn="l">
              <a:defRPr sz="1200"/>
            </a:lvl1pPr>
          </a:lstStyle>
          <a:p>
            <a:endParaRPr lang="tr-TR"/>
          </a:p>
        </p:txBody>
      </p:sp>
      <p:sp>
        <p:nvSpPr>
          <p:cNvPr id="5" name="Slayt Numarası Yer Tutucusu 4"/>
          <p:cNvSpPr>
            <a:spLocks noGrp="1"/>
          </p:cNvSpPr>
          <p:nvPr>
            <p:ph type="sldNum" sz="quarter" idx="3"/>
          </p:nvPr>
        </p:nvSpPr>
        <p:spPr>
          <a:xfrm>
            <a:off x="3819749" y="9377932"/>
            <a:ext cx="2920799" cy="493162"/>
          </a:xfrm>
          <a:prstGeom prst="rect">
            <a:avLst/>
          </a:prstGeom>
        </p:spPr>
        <p:txBody>
          <a:bodyPr vert="horz" lIns="90355" tIns="45178" rIns="90355" bIns="45178" rtlCol="0" anchor="b"/>
          <a:lstStyle>
            <a:lvl1pPr algn="r">
              <a:defRPr sz="1200"/>
            </a:lvl1pPr>
          </a:lstStyle>
          <a:p>
            <a:fld id="{37094765-FF8E-47D7-AC62-74F2A27C2455}" type="slidenum">
              <a:rPr lang="tr-TR" smtClean="0"/>
              <a:pPr/>
              <a:t>‹#›</a:t>
            </a:fld>
            <a:endParaRPr lang="tr-TR"/>
          </a:p>
        </p:txBody>
      </p:sp>
    </p:spTree>
    <p:extLst>
      <p:ext uri="{BB962C8B-B14F-4D97-AF65-F5344CB8AC3E}">
        <p14:creationId xmlns:p14="http://schemas.microsoft.com/office/powerpoint/2010/main" val="21083187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2" y="0"/>
            <a:ext cx="2921582" cy="493633"/>
          </a:xfrm>
          <a:prstGeom prst="rect">
            <a:avLst/>
          </a:prstGeom>
        </p:spPr>
        <p:txBody>
          <a:bodyPr vert="horz" lIns="90835" tIns="45416" rIns="90835" bIns="45416" rtlCol="0"/>
          <a:lstStyle>
            <a:lvl1pPr algn="l">
              <a:defRPr sz="1200"/>
            </a:lvl1pPr>
          </a:lstStyle>
          <a:p>
            <a:endParaRPr lang="tr-TR"/>
          </a:p>
        </p:txBody>
      </p:sp>
      <p:sp>
        <p:nvSpPr>
          <p:cNvPr id="3" name="2 Veri Yer Tutucusu"/>
          <p:cNvSpPr>
            <a:spLocks noGrp="1"/>
          </p:cNvSpPr>
          <p:nvPr>
            <p:ph type="dt" idx="1"/>
          </p:nvPr>
        </p:nvSpPr>
        <p:spPr>
          <a:xfrm>
            <a:off x="3818972" y="0"/>
            <a:ext cx="2921582" cy="493633"/>
          </a:xfrm>
          <a:prstGeom prst="rect">
            <a:avLst/>
          </a:prstGeom>
        </p:spPr>
        <p:txBody>
          <a:bodyPr vert="horz" lIns="90835" tIns="45416" rIns="90835" bIns="45416" rtlCol="0"/>
          <a:lstStyle>
            <a:lvl1pPr algn="r">
              <a:defRPr sz="1200"/>
            </a:lvl1pPr>
          </a:lstStyle>
          <a:p>
            <a:fld id="{84826F93-D70C-47CE-8C11-61F9204EACCB}" type="datetimeFigureOut">
              <a:rPr lang="tr-TR" smtClean="0"/>
              <a:pPr/>
              <a:t>22.01.2018</a:t>
            </a:fld>
            <a:endParaRPr lang="tr-TR"/>
          </a:p>
        </p:txBody>
      </p:sp>
      <p:sp>
        <p:nvSpPr>
          <p:cNvPr id="4" name="3 Slayt Görüntüsü Yer Tutucusu"/>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0835" tIns="45416" rIns="90835" bIns="45416" rtlCol="0" anchor="ctr"/>
          <a:lstStyle/>
          <a:p>
            <a:endParaRPr lang="tr-TR"/>
          </a:p>
        </p:txBody>
      </p:sp>
      <p:sp>
        <p:nvSpPr>
          <p:cNvPr id="5" name="4 Not Yer Tutucusu"/>
          <p:cNvSpPr>
            <a:spLocks noGrp="1"/>
          </p:cNvSpPr>
          <p:nvPr>
            <p:ph type="body" sz="quarter" idx="3"/>
          </p:nvPr>
        </p:nvSpPr>
        <p:spPr>
          <a:xfrm>
            <a:off x="674212" y="4689516"/>
            <a:ext cx="5393690" cy="4442698"/>
          </a:xfrm>
          <a:prstGeom prst="rect">
            <a:avLst/>
          </a:prstGeom>
        </p:spPr>
        <p:txBody>
          <a:bodyPr vert="horz" lIns="90835" tIns="45416" rIns="90835" bIns="45416"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2" y="9377317"/>
            <a:ext cx="2921582" cy="493633"/>
          </a:xfrm>
          <a:prstGeom prst="rect">
            <a:avLst/>
          </a:prstGeom>
        </p:spPr>
        <p:txBody>
          <a:bodyPr vert="horz" lIns="90835" tIns="45416" rIns="90835" bIns="45416" rtlCol="0" anchor="b"/>
          <a:lstStyle>
            <a:lvl1pPr algn="l">
              <a:defRPr sz="1200"/>
            </a:lvl1pPr>
          </a:lstStyle>
          <a:p>
            <a:endParaRPr lang="tr-TR"/>
          </a:p>
        </p:txBody>
      </p:sp>
      <p:sp>
        <p:nvSpPr>
          <p:cNvPr id="7" name="6 Slayt Numarası Yer Tutucusu"/>
          <p:cNvSpPr>
            <a:spLocks noGrp="1"/>
          </p:cNvSpPr>
          <p:nvPr>
            <p:ph type="sldNum" sz="quarter" idx="5"/>
          </p:nvPr>
        </p:nvSpPr>
        <p:spPr>
          <a:xfrm>
            <a:off x="3818972" y="9377317"/>
            <a:ext cx="2921582" cy="493633"/>
          </a:xfrm>
          <a:prstGeom prst="rect">
            <a:avLst/>
          </a:prstGeom>
        </p:spPr>
        <p:txBody>
          <a:bodyPr vert="horz" lIns="90835" tIns="45416" rIns="90835" bIns="45416" rtlCol="0" anchor="b"/>
          <a:lstStyle>
            <a:lvl1pPr algn="r">
              <a:defRPr sz="1200"/>
            </a:lvl1pPr>
          </a:lstStyle>
          <a:p>
            <a:fld id="{053F3E96-A05E-42D3-9162-CB26EFBEECE5}" type="slidenum">
              <a:rPr lang="tr-TR" smtClean="0"/>
              <a:pPr/>
              <a:t>‹#›</a:t>
            </a:fld>
            <a:endParaRPr lang="tr-TR"/>
          </a:p>
        </p:txBody>
      </p:sp>
    </p:spTree>
    <p:extLst>
      <p:ext uri="{BB962C8B-B14F-4D97-AF65-F5344CB8AC3E}">
        <p14:creationId xmlns:p14="http://schemas.microsoft.com/office/powerpoint/2010/main" val="32874369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7189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309428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75080AC-7F6A-4B16-BC6C-4D571876B822}" type="datetime1">
              <a:rPr lang="tr-TR" smtClean="0"/>
              <a:pPr/>
              <a:t>22.01.2018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253828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50812A-594A-4CA4-90AA-ED265C4043C5}" type="datetime1">
              <a:rPr lang="tr-TR" smtClean="0"/>
              <a:pPr/>
              <a:t>22.01.2018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35076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21A385-A2E0-4CA6-A6C8-33DD9AED1DC3}" type="datetime1">
              <a:rPr lang="tr-TR" smtClean="0"/>
              <a:pPr/>
              <a:t>22.01.2018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326527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670622-4D14-40F0-9168-E11F66D93E3C}" type="datetime1">
              <a:rPr lang="tr-TR" smtClean="0"/>
              <a:pPr/>
              <a:t>22.01.2018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396455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608A2FD-88DA-4F14-937C-92B07D582F3E}" type="datetime1">
              <a:rPr lang="tr-TR" smtClean="0"/>
              <a:pPr/>
              <a:t>22.01.2018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95095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778D858-126C-4084-B6F7-1A70865FCE87}" type="datetime1">
              <a:rPr lang="tr-TR" smtClean="0"/>
              <a:pPr/>
              <a:t>22.01.2018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24565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4A7A1AD-1F3B-4963-98B9-47D74E0F6EF5}" type="datetime1">
              <a:rPr lang="tr-TR" smtClean="0"/>
              <a:pPr/>
              <a:t>22.01.2018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328912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B9CA4C3-8ADD-4E72-9616-5E074E9921CC}" type="datetime1">
              <a:rPr lang="tr-TR" smtClean="0"/>
              <a:pPr/>
              <a:t>22.01.2018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194059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3B4775A-A5D3-4490-BCFB-171A588ABA24}" type="datetime1">
              <a:rPr lang="tr-TR" smtClean="0"/>
              <a:pPr/>
              <a:t>22.01.2018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79576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2A6DDD5-1BEE-4FF4-A384-FDB620C063DB}" type="datetime1">
              <a:rPr lang="tr-TR" smtClean="0"/>
              <a:pPr/>
              <a:t>22.01.2018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226612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53BCA1A-C1F9-4C92-8558-393C8885F5F1}" type="datetime1">
              <a:rPr lang="tr-TR" smtClean="0"/>
              <a:pPr/>
              <a:t>22.01.2018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864711-279A-499D-950D-C744FD25156F}" type="slidenum">
              <a:rPr lang="tr-TR" smtClean="0"/>
              <a:pPr/>
              <a:t>‹#›</a:t>
            </a:fld>
            <a:endParaRPr lang="tr-TR"/>
          </a:p>
        </p:txBody>
      </p:sp>
    </p:spTree>
    <p:extLst>
      <p:ext uri="{BB962C8B-B14F-4D97-AF65-F5344CB8AC3E}">
        <p14:creationId xmlns:p14="http://schemas.microsoft.com/office/powerpoint/2010/main" val="124212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24FDE-3806-46BE-92DF-9BD198AA1AD4}" type="datetime1">
              <a:rPr lang="tr-TR" smtClean="0"/>
              <a:pPr/>
              <a:t>22.01.2018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64711-279A-499D-950D-C744FD25156F}" type="slidenum">
              <a:rPr lang="tr-TR" smtClean="0"/>
              <a:pPr/>
              <a:t>‹#›</a:t>
            </a:fld>
            <a:endParaRPr lang="tr-TR"/>
          </a:p>
        </p:txBody>
      </p:sp>
    </p:spTree>
    <p:extLst>
      <p:ext uri="{BB962C8B-B14F-4D97-AF65-F5344CB8AC3E}">
        <p14:creationId xmlns:p14="http://schemas.microsoft.com/office/powerpoint/2010/main" val="37262062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source=images&amp;cd=&amp;cad=rja&amp;uact=8&amp;ved=0ahUKEwj2uraiu7bPAhWHuBQKHY_bB1UQjRwIBw&amp;url=http://www.tarimdanhaber.com/haber/tarim/manisa-ve-ardahanda-arazi-toplulastirmasi-yapilacak&amp;bvm=bv.134495766,d.d24&amp;psig=AFQjCNGPXwA2OKqeai-Pvsg9-gepTqSGgA&amp;ust=1475303256327330" TargetMode="Externa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3752" y="80628"/>
            <a:ext cx="9036496" cy="6696744"/>
          </a:xfrm>
        </p:spPr>
        <p:txBody>
          <a:bodyPr>
            <a:normAutofit/>
          </a:bodyPr>
          <a:lstStyle/>
          <a:p>
            <a:pPr algn="ctr">
              <a:buNone/>
            </a:pPr>
            <a:endParaRPr lang="tr-TR" sz="2800" b="1" dirty="0" smtClean="0">
              <a:solidFill>
                <a:srgbClr val="FF0000"/>
              </a:solidFill>
              <a:latin typeface="Times New Roman" panose="02020603050405020304" pitchFamily="18" charset="0"/>
              <a:cs typeface="Times New Roman" panose="02020603050405020304" pitchFamily="18" charset="0"/>
            </a:endParaRPr>
          </a:p>
          <a:p>
            <a:pPr algn="ctr">
              <a:buNone/>
            </a:pPr>
            <a:endParaRPr lang="tr-TR" sz="2800" b="1" dirty="0">
              <a:solidFill>
                <a:srgbClr val="FF0000"/>
              </a:solidFill>
              <a:latin typeface="Times New Roman" panose="02020603050405020304" pitchFamily="18" charset="0"/>
              <a:cs typeface="Times New Roman" panose="02020603050405020304" pitchFamily="18" charset="0"/>
            </a:endParaRPr>
          </a:p>
          <a:p>
            <a:pPr algn="ctr">
              <a:buNone/>
            </a:pPr>
            <a:endParaRPr lang="tr-TR" sz="2800" b="1" dirty="0" smtClean="0">
              <a:solidFill>
                <a:srgbClr val="FF0000"/>
              </a:solidFill>
              <a:latin typeface="Times New Roman" panose="02020603050405020304" pitchFamily="18" charset="0"/>
              <a:cs typeface="Times New Roman" panose="02020603050405020304" pitchFamily="18" charset="0"/>
            </a:endParaRPr>
          </a:p>
          <a:p>
            <a:pPr algn="ctr">
              <a:buNone/>
            </a:pPr>
            <a:r>
              <a:rPr lang="tr-TR" sz="2800" b="1" dirty="0" smtClean="0">
                <a:solidFill>
                  <a:srgbClr val="FF0000"/>
                </a:solidFill>
                <a:latin typeface="Times New Roman" panose="02020603050405020304" pitchFamily="18" charset="0"/>
                <a:cs typeface="Times New Roman" panose="02020603050405020304" pitchFamily="18" charset="0"/>
              </a:rPr>
              <a:t>İL GIDA TARIM VE HAYVANCILIK MÜDÜRLÜĞÜ</a:t>
            </a:r>
          </a:p>
          <a:p>
            <a:pPr algn="ctr">
              <a:buNone/>
            </a:pPr>
            <a:endParaRPr lang="tr-TR" sz="2800" b="1" dirty="0" smtClean="0">
              <a:solidFill>
                <a:srgbClr val="FF0000"/>
              </a:solidFill>
              <a:latin typeface="Times New Roman" panose="02020603050405020304" pitchFamily="18" charset="0"/>
              <a:cs typeface="Times New Roman" panose="02020603050405020304" pitchFamily="18" charset="0"/>
            </a:endParaRPr>
          </a:p>
          <a:p>
            <a:pPr algn="ctr">
              <a:buNone/>
            </a:pPr>
            <a:r>
              <a:rPr lang="tr-TR" sz="2800" b="1" dirty="0" smtClean="0">
                <a:solidFill>
                  <a:srgbClr val="FF0000"/>
                </a:solidFill>
                <a:latin typeface="Times New Roman" panose="02020603050405020304" pitchFamily="18" charset="0"/>
                <a:cs typeface="Times New Roman" panose="02020603050405020304" pitchFamily="18" charset="0"/>
              </a:rPr>
              <a:t>2018 YILI 1. DÖNEM </a:t>
            </a:r>
          </a:p>
          <a:p>
            <a:pPr algn="ctr">
              <a:buNone/>
            </a:pPr>
            <a:r>
              <a:rPr lang="tr-TR" sz="2800" b="1" dirty="0" smtClean="0">
                <a:solidFill>
                  <a:srgbClr val="FF0000"/>
                </a:solidFill>
                <a:latin typeface="Times New Roman" panose="02020603050405020304" pitchFamily="18" charset="0"/>
                <a:cs typeface="Times New Roman" panose="02020603050405020304" pitchFamily="18" charset="0"/>
              </a:rPr>
              <a:t>İL KOORDİNASYON KURULU TOPLANTISI</a:t>
            </a:r>
          </a:p>
          <a:p>
            <a:pPr algn="ctr">
              <a:buNone/>
            </a:pPr>
            <a:endParaRPr lang="tr-TR" sz="2800" b="1" dirty="0" smtClean="0">
              <a:solidFill>
                <a:srgbClr val="FF0000"/>
              </a:solidFill>
              <a:latin typeface="Times New Roman" panose="02020603050405020304" pitchFamily="18" charset="0"/>
              <a:cs typeface="Times New Roman" panose="02020603050405020304" pitchFamily="18" charset="0"/>
            </a:endParaRPr>
          </a:p>
          <a:p>
            <a:pPr algn="ctr">
              <a:buNone/>
            </a:pPr>
            <a:endParaRPr lang="tr-TR" sz="2400" b="1" dirty="0" smtClean="0">
              <a:solidFill>
                <a:srgbClr val="FF0000"/>
              </a:solidFill>
              <a:latin typeface="Times New Roman" panose="02020603050405020304" pitchFamily="18" charset="0"/>
              <a:cs typeface="Times New Roman" panose="02020603050405020304" pitchFamily="18" charset="0"/>
            </a:endParaRPr>
          </a:p>
          <a:p>
            <a:pPr algn="ctr">
              <a:buNone/>
            </a:pPr>
            <a:endParaRPr lang="tr-TR" sz="2400" b="1" dirty="0" smtClean="0">
              <a:solidFill>
                <a:srgbClr val="FF0000"/>
              </a:solidFill>
              <a:latin typeface="Times New Roman" panose="02020603050405020304" pitchFamily="18" charset="0"/>
              <a:cs typeface="Times New Roman" panose="02020603050405020304" pitchFamily="18" charset="0"/>
            </a:endParaRPr>
          </a:p>
          <a:p>
            <a:pPr algn="ctr">
              <a:buNone/>
            </a:pPr>
            <a:endParaRPr lang="tr-TR" sz="1800" dirty="0" smtClean="0">
              <a:solidFill>
                <a:srgbClr val="000000"/>
              </a:solidFill>
              <a:latin typeface="Times New Roman" panose="02020603050405020304" pitchFamily="18" charset="0"/>
              <a:cs typeface="Times New Roman" panose="02020603050405020304" pitchFamily="18" charset="0"/>
            </a:endParaRPr>
          </a:p>
          <a:p>
            <a:pPr algn="ctr">
              <a:buNone/>
            </a:pPr>
            <a:endParaRPr lang="tr-TR" sz="1800" dirty="0">
              <a:solidFill>
                <a:srgbClr val="000000"/>
              </a:solidFill>
              <a:latin typeface="Times New Roman" panose="02020603050405020304" pitchFamily="18" charset="0"/>
              <a:cs typeface="Times New Roman" panose="02020603050405020304" pitchFamily="18" charset="0"/>
            </a:endParaRPr>
          </a:p>
          <a:p>
            <a:pPr algn="ctr">
              <a:buNone/>
            </a:pPr>
            <a:endParaRPr lang="tr-TR" sz="1800" dirty="0" smtClean="0">
              <a:solidFill>
                <a:srgbClr val="000000"/>
              </a:solidFill>
              <a:latin typeface="Times New Roman" panose="02020603050405020304" pitchFamily="18" charset="0"/>
              <a:cs typeface="Times New Roman" panose="02020603050405020304" pitchFamily="18" charset="0"/>
            </a:endParaRPr>
          </a:p>
          <a:p>
            <a:pPr algn="ctr">
              <a:buNone/>
            </a:pPr>
            <a:endParaRPr lang="tr-TR" sz="1800" dirty="0" smtClean="0">
              <a:solidFill>
                <a:srgbClr val="000000"/>
              </a:solidFill>
              <a:latin typeface="Times New Roman" panose="02020603050405020304" pitchFamily="18" charset="0"/>
              <a:cs typeface="Times New Roman" panose="02020603050405020304" pitchFamily="18" charset="0"/>
            </a:endParaRPr>
          </a:p>
          <a:p>
            <a:pPr algn="ctr">
              <a:buNone/>
            </a:pPr>
            <a:r>
              <a:rPr lang="tr-TR" sz="1800" b="1" dirty="0" smtClean="0">
                <a:solidFill>
                  <a:srgbClr val="000000"/>
                </a:solidFill>
                <a:latin typeface="Times New Roman" panose="02020603050405020304" pitchFamily="18" charset="0"/>
                <a:cs typeface="Times New Roman" panose="02020603050405020304" pitchFamily="18" charset="0"/>
              </a:rPr>
              <a:t>26 </a:t>
            </a:r>
            <a:r>
              <a:rPr lang="tr-TR" sz="1800" b="1" dirty="0" smtClean="0">
                <a:solidFill>
                  <a:srgbClr val="000000"/>
                </a:solidFill>
                <a:latin typeface="Times New Roman" panose="02020603050405020304" pitchFamily="18" charset="0"/>
                <a:cs typeface="Times New Roman" panose="02020603050405020304" pitchFamily="18" charset="0"/>
              </a:rPr>
              <a:t>Ocak 2018</a:t>
            </a:r>
            <a:endParaRPr lang="tr-TR" sz="18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C:\Users\PC11\Downloads\IMG_3307 (1).JPG"/>
          <p:cNvPicPr>
            <a:picLocks noChangeAspect="1" noChangeArrowheads="1"/>
          </p:cNvPicPr>
          <p:nvPr/>
        </p:nvPicPr>
        <p:blipFill>
          <a:blip r:embed="rId2" cstate="print"/>
          <a:srcRect/>
          <a:stretch>
            <a:fillRect/>
          </a:stretch>
        </p:blipFill>
        <p:spPr bwMode="auto">
          <a:xfrm>
            <a:off x="7072329" y="785794"/>
            <a:ext cx="1990501"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Metin kutusu 6"/>
          <p:cNvSpPr txBox="1"/>
          <p:nvPr/>
        </p:nvSpPr>
        <p:spPr>
          <a:xfrm>
            <a:off x="4920213" y="3286124"/>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Kontrol Hizmetlerinin Geliştirilmesi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pic>
        <p:nvPicPr>
          <p:cNvPr id="12" name="11 Resim" descr="20161003_115114.jpg"/>
          <p:cNvPicPr>
            <a:picLocks noChangeAspect="1"/>
          </p:cNvPicPr>
          <p:nvPr/>
        </p:nvPicPr>
        <p:blipFill>
          <a:blip r:embed="rId3" cstate="print"/>
          <a:stretch>
            <a:fillRect/>
          </a:stretch>
        </p:blipFill>
        <p:spPr>
          <a:xfrm>
            <a:off x="2214546" y="714355"/>
            <a:ext cx="2214578" cy="250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Resim" descr="20160726_140326.jpg"/>
          <p:cNvPicPr>
            <a:picLocks noChangeAspect="1"/>
          </p:cNvPicPr>
          <p:nvPr/>
        </p:nvPicPr>
        <p:blipFill>
          <a:blip r:embed="rId4" cstate="print"/>
          <a:stretch>
            <a:fillRect/>
          </a:stretch>
        </p:blipFill>
        <p:spPr>
          <a:xfrm>
            <a:off x="142876" y="714356"/>
            <a:ext cx="207167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487475167"/>
              </p:ext>
            </p:extLst>
          </p:nvPr>
        </p:nvGraphicFramePr>
        <p:xfrm>
          <a:off x="142844" y="4000504"/>
          <a:ext cx="4500594" cy="2851654"/>
        </p:xfrm>
        <a:graphic>
          <a:graphicData uri="http://schemas.openxmlformats.org/drawingml/2006/table">
            <a:tbl>
              <a:tblPr firstRow="1" bandRow="1">
                <a:tableStyleId>{3B4B98B0-60AC-42C2-AFA5-B58CD77FA1E5}</a:tableStyleId>
              </a:tblPr>
              <a:tblGrid>
                <a:gridCol w="2923995">
                  <a:extLst>
                    <a:ext uri="{9D8B030D-6E8A-4147-A177-3AD203B41FA5}">
                      <a16:colId xmlns:a16="http://schemas.microsoft.com/office/drawing/2014/main" val="20000"/>
                    </a:ext>
                  </a:extLst>
                </a:gridCol>
                <a:gridCol w="1576599">
                  <a:extLst>
                    <a:ext uri="{9D8B030D-6E8A-4147-A177-3AD203B41FA5}">
                      <a16:colId xmlns:a16="http://schemas.microsoft.com/office/drawing/2014/main" val="20001"/>
                    </a:ext>
                  </a:extLst>
                </a:gridCol>
              </a:tblGrid>
              <a:tr h="374267">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6.700,00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53648">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4267">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6.699,00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14504">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solidFill>
                          <a:latin typeface="Times New Roman" pitchFamily="18" charset="0"/>
                          <a:ea typeface="+mn-ea"/>
                          <a:cs typeface="Times New Roman" pitchFamily="18" charset="0"/>
                        </a:rPr>
                        <a:t>Mevcut hayvancılık işletmelerini iyileştirmek, kapasitesini veya otomasyonunu  arttırmak ve yahut yeni kurulacak işletmeleri destekleyerek  ilimiz hayvancılığının kalkınmasını sağlamak.</a:t>
                      </a:r>
                    </a:p>
                    <a:p>
                      <a:pPr algn="just"/>
                      <a:endParaRPr lang="tr-TR"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467544" y="3214686"/>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Hayvancılık Yatırımlarının Desteklenmesi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986906483"/>
              </p:ext>
            </p:extLst>
          </p:nvPr>
        </p:nvGraphicFramePr>
        <p:xfrm>
          <a:off x="4860032" y="4000504"/>
          <a:ext cx="4176463" cy="2855298"/>
        </p:xfrm>
        <a:graphic>
          <a:graphicData uri="http://schemas.openxmlformats.org/drawingml/2006/table">
            <a:tbl>
              <a:tblPr firstRow="1" bandRow="1">
                <a:tableStyleId>{3B4B98B0-60AC-42C2-AFA5-B58CD77FA1E5}</a:tableStyleId>
              </a:tblPr>
              <a:tblGrid>
                <a:gridCol w="2640926">
                  <a:extLst>
                    <a:ext uri="{9D8B030D-6E8A-4147-A177-3AD203B41FA5}">
                      <a16:colId xmlns:a16="http://schemas.microsoft.com/office/drawing/2014/main" val="20000"/>
                    </a:ext>
                  </a:extLst>
                </a:gridCol>
                <a:gridCol w="1535537">
                  <a:extLst>
                    <a:ext uri="{9D8B030D-6E8A-4147-A177-3AD203B41FA5}">
                      <a16:colId xmlns:a16="http://schemas.microsoft.com/office/drawing/2014/main" val="20001"/>
                    </a:ext>
                  </a:extLst>
                </a:gridCol>
              </a:tblGrid>
              <a:tr h="37608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3.427,00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8291">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608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3.427,00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6043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kern="1200" dirty="0" smtClean="0">
                          <a:solidFill>
                            <a:schemeClr val="tx1"/>
                          </a:solidFill>
                          <a:latin typeface="+mn-lt"/>
                          <a:ea typeface="+mn-ea"/>
                          <a:cs typeface="+mn-cs"/>
                        </a:rPr>
                        <a:t> Su ürünleri üretiminde s</a:t>
                      </a:r>
                      <a:r>
                        <a:rPr lang="tr-TR" sz="1800" kern="1200" dirty="0" smtClean="0">
                          <a:solidFill>
                            <a:schemeClr val="tx1"/>
                          </a:solidFill>
                          <a:latin typeface="Times New Roman" pitchFamily="18" charset="0"/>
                          <a:ea typeface="+mn-ea"/>
                          <a:cs typeface="Times New Roman" pitchFamily="18" charset="0"/>
                        </a:rPr>
                        <a:t>ürdürülebilirliği sağlamak, tüketiciye sağlıklı ürünlerin ulaşmasını</a:t>
                      </a:r>
                      <a:r>
                        <a:rPr lang="tr-TR" sz="1800" kern="1200" baseline="0" dirty="0" smtClean="0">
                          <a:solidFill>
                            <a:schemeClr val="tx1"/>
                          </a:solidFill>
                          <a:latin typeface="Times New Roman" pitchFamily="18" charset="0"/>
                          <a:ea typeface="+mn-ea"/>
                          <a:cs typeface="Times New Roman" pitchFamily="18" charset="0"/>
                        </a:rPr>
                        <a:t> ve</a:t>
                      </a:r>
                      <a:r>
                        <a:rPr lang="tr-TR" sz="1800" kern="1200" dirty="0" smtClean="0">
                          <a:solidFill>
                            <a:schemeClr val="tx1"/>
                          </a:solidFill>
                          <a:latin typeface="Times New Roman" pitchFamily="18" charset="0"/>
                          <a:ea typeface="+mn-ea"/>
                          <a:cs typeface="Times New Roman" pitchFamily="18" charset="0"/>
                        </a:rPr>
                        <a:t> kayıt dışı üretime engel  olarak, elde edilebilecek ürün miktarını belirleyebilmek</a:t>
                      </a:r>
                      <a:r>
                        <a:rPr lang="tr-TR" sz="1800" kern="1200" baseline="0" dirty="0" smtClean="0">
                          <a:solidFill>
                            <a:schemeClr val="tx1"/>
                          </a:solidFill>
                          <a:latin typeface="Times New Roman" pitchFamily="18" charset="0"/>
                          <a:ea typeface="+mn-ea"/>
                          <a:cs typeface="Times New Roman" pitchFamily="18" charset="0"/>
                        </a:rPr>
                        <a:t> amaçlanmıştır.</a:t>
                      </a:r>
                      <a:endParaRPr lang="tr-TR" sz="1800" b="1" dirty="0">
                        <a:solidFill>
                          <a:schemeClr val="tx1"/>
                        </a:solidFill>
                        <a:latin typeface="Times New Roman" pitchFamily="18" charset="0"/>
                        <a:cs typeface="Times New Roman"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4"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
        <p:nvSpPr>
          <p:cNvPr id="9218" name="AutoShape 2" descr="https://mail.tarim.gov.tr/owa/service.svc/s/GetFileAttachment?id=AAMkADNjZmJlMmQ0LWVmYmEtNDNlYi04NzViLTBhNWVhNGE1MWJmYQBGAAAAAABOSnntjBLgRqyKAy6ZlS13BwCHdEyhiBd9RpgQ389W3fElAAAAAAEMAACHdEyhiBd9RpgQ389W3fElAADCNFE8AAABEgAQAMh2SQIUXeVLkoBPvpPCgr0%3D&amp;isImagePreview=True&amp;X-OWA-CANARY=OxK1NQxuJkGLuuIPiZTTH6PBmWaOfdQIcLYq2tXYkiWQ3Yhdexp1gbb_6qmX0s1XzvWdXFmNK0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220" name="AutoShape 4" descr="https://mail.tarim.gov.tr/owa/service.svc/s/GetFileAttachment?id=AAMkADNjZmJlMmQ0LWVmYmEtNDNlYi04NzViLTBhNWVhNGE1MWJmYQBGAAAAAABOSnntjBLgRqyKAy6ZlS13BwCHdEyhiBd9RpgQ389W3fElAAAAAAEMAACHdEyhiBd9RpgQ389W3fElAADCNFE8AAABEgAQAMh2SQIUXeVLkoBPvpPCgr0%3D&amp;isImagePreview=True&amp;X-OWA-CANARY=XK2clNVHAU28dLobh6FA8FAzaWeOfdQIl2oqAv_fbECRro_O_Vo6jr5D9UiBh83DHrRVA187Te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5" name="Picture 9" descr="C:\Users\PC11\Downloads\IMG_3270.JPG"/>
          <p:cNvPicPr>
            <a:picLocks noChangeAspect="1" noChangeArrowheads="1"/>
          </p:cNvPicPr>
          <p:nvPr/>
        </p:nvPicPr>
        <p:blipFill>
          <a:blip r:embed="rId5" cstate="print"/>
          <a:srcRect/>
          <a:stretch>
            <a:fillRect/>
          </a:stretch>
        </p:blipFill>
        <p:spPr bwMode="auto">
          <a:xfrm>
            <a:off x="5214942" y="785794"/>
            <a:ext cx="1857388" cy="2428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PC11\Downloads\IMG_3307.JPG"/>
          <p:cNvPicPr>
            <a:picLocks noChangeAspect="1" noChangeArrowheads="1"/>
          </p:cNvPicPr>
          <p:nvPr/>
        </p:nvPicPr>
        <p:blipFill>
          <a:blip r:embed="rId2" cstate="print"/>
          <a:srcRect/>
          <a:stretch>
            <a:fillRect/>
          </a:stretch>
        </p:blipFill>
        <p:spPr bwMode="auto">
          <a:xfrm>
            <a:off x="543372" y="657562"/>
            <a:ext cx="3600000" cy="27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6" y="642918"/>
            <a:ext cx="1952815"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ctr">
                <a:solidFill>
                  <a:srgbClr val="000000"/>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362" y="642918"/>
            <a:ext cx="2078654"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ctr">
                <a:solidFill>
                  <a:srgbClr val="000000"/>
                </a:solidFill>
                <a:miter lim="800000"/>
                <a:headEnd/>
                <a:tailEnd/>
              </a14:hiddenLine>
            </a:ext>
          </a:extLst>
        </p:spPr>
      </p:pic>
      <p:graphicFrame>
        <p:nvGraphicFramePr>
          <p:cNvPr id="5" name="9 Tablo"/>
          <p:cNvGraphicFramePr>
            <a:graphicFrameLocks noGrp="1"/>
          </p:cNvGraphicFramePr>
          <p:nvPr>
            <p:extLst>
              <p:ext uri="{D42A27DB-BD31-4B8C-83A1-F6EECF244321}">
                <p14:modId xmlns:p14="http://schemas.microsoft.com/office/powerpoint/2010/main" val="2799311859"/>
              </p:ext>
            </p:extLst>
          </p:nvPr>
        </p:nvGraphicFramePr>
        <p:xfrm>
          <a:off x="215516" y="4214818"/>
          <a:ext cx="4176463" cy="2500330"/>
        </p:xfrm>
        <a:graphic>
          <a:graphicData uri="http://schemas.openxmlformats.org/drawingml/2006/table">
            <a:tbl>
              <a:tblPr firstRow="1" bandRow="1">
                <a:tableStyleId>{3B4B98B0-60AC-42C2-AFA5-B58CD77FA1E5}</a:tableStyleId>
              </a:tblPr>
              <a:tblGrid>
                <a:gridCol w="2641972">
                  <a:extLst>
                    <a:ext uri="{9D8B030D-6E8A-4147-A177-3AD203B41FA5}">
                      <a16:colId xmlns:a16="http://schemas.microsoft.com/office/drawing/2014/main" val="20000"/>
                    </a:ext>
                  </a:extLst>
                </a:gridCol>
                <a:gridCol w="1534491">
                  <a:extLst>
                    <a:ext uri="{9D8B030D-6E8A-4147-A177-3AD203B41FA5}">
                      <a16:colId xmlns:a16="http://schemas.microsoft.com/office/drawing/2014/main" val="20001"/>
                    </a:ext>
                  </a:extLst>
                </a:gridCol>
              </a:tblGrid>
              <a:tr h="44814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2.000,00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0900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814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1.996,00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095032">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Su Ürünleri alanında idarenin hizmet kalite ve kapasitesini arttırmak.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467544" y="3357562"/>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İdari Kapasitenin Geliştirilmesi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9190" y="3357562"/>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Tarımsal Yayım Hizmetlerinin Desteklenmesi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1736255572"/>
              </p:ext>
            </p:extLst>
          </p:nvPr>
        </p:nvGraphicFramePr>
        <p:xfrm>
          <a:off x="4714876" y="4143381"/>
          <a:ext cx="4286280" cy="2650289"/>
        </p:xfrm>
        <a:graphic>
          <a:graphicData uri="http://schemas.openxmlformats.org/drawingml/2006/table">
            <a:tbl>
              <a:tblPr firstRow="1" bandRow="1">
                <a:tableStyleId>{3B4B98B0-60AC-42C2-AFA5-B58CD77FA1E5}</a:tableStyleId>
              </a:tblPr>
              <a:tblGrid>
                <a:gridCol w="2714644">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tblGrid>
              <a:tr h="45572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28.532,00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0088">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6222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28.532,00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6381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 çiftçilerine tarım alanındaki yeni uygulamalar  ve teknikler hakkında bilgi vermek amacıyla toplantılar ve eğitimler düzenlemek.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PC11\Desktop\20170111_132440.jpg"/>
          <p:cNvPicPr>
            <a:picLocks noChangeAspect="1" noChangeArrowheads="1"/>
          </p:cNvPicPr>
          <p:nvPr/>
        </p:nvPicPr>
        <p:blipFill>
          <a:blip r:embed="rId2" cstate="print"/>
          <a:srcRect/>
          <a:stretch>
            <a:fillRect/>
          </a:stretch>
        </p:blipFill>
        <p:spPr bwMode="auto">
          <a:xfrm>
            <a:off x="4786314" y="428604"/>
            <a:ext cx="4194802" cy="2645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Resim" descr="DSC05213.JPG"/>
          <p:cNvPicPr>
            <a:picLocks noChangeAspect="1"/>
          </p:cNvPicPr>
          <p:nvPr/>
        </p:nvPicPr>
        <p:blipFill>
          <a:blip r:embed="rId3" cstate="print"/>
          <a:stretch>
            <a:fillRect/>
          </a:stretch>
        </p:blipFill>
        <p:spPr>
          <a:xfrm>
            <a:off x="316485" y="428604"/>
            <a:ext cx="3969763"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937519020"/>
              </p:ext>
            </p:extLst>
          </p:nvPr>
        </p:nvGraphicFramePr>
        <p:xfrm>
          <a:off x="214282" y="3929066"/>
          <a:ext cx="4176463" cy="2904194"/>
        </p:xfrm>
        <a:graphic>
          <a:graphicData uri="http://schemas.openxmlformats.org/drawingml/2006/table">
            <a:tbl>
              <a:tblPr firstRow="1" bandRow="1">
                <a:tableStyleId>{3B4B98B0-60AC-42C2-AFA5-B58CD77FA1E5}</a:tableStyleId>
              </a:tblPr>
              <a:tblGrid>
                <a:gridCol w="2641972">
                  <a:extLst>
                    <a:ext uri="{9D8B030D-6E8A-4147-A177-3AD203B41FA5}">
                      <a16:colId xmlns:a16="http://schemas.microsoft.com/office/drawing/2014/main" val="20000"/>
                    </a:ext>
                  </a:extLst>
                </a:gridCol>
                <a:gridCol w="1534491">
                  <a:extLst>
                    <a:ext uri="{9D8B030D-6E8A-4147-A177-3AD203B41FA5}">
                      <a16:colId xmlns:a16="http://schemas.microsoft.com/office/drawing/2014/main" val="20001"/>
                    </a:ext>
                  </a:extLst>
                </a:gridCol>
              </a:tblGrid>
              <a:tr h="372103">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3.000,00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22628">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210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3000,00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547810">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0" baseline="0" dirty="0" smtClean="0">
                          <a:solidFill>
                            <a:schemeClr val="tx1"/>
                          </a:solidFill>
                          <a:latin typeface="Times New Roman" panose="02020603050405020304" pitchFamily="18" charset="0"/>
                          <a:cs typeface="Times New Roman" panose="02020603050405020304" pitchFamily="18" charset="0"/>
                        </a:rPr>
                        <a:t>Tarımsal alanda faaliyet gösteren kadın çiftçilerimize tarım alanındaki yenilikler hakkında bilgi vermek amacıyla eğitim ve yayım çalışmaları yapmak.</a:t>
                      </a:r>
                      <a:endParaRPr lang="tr-TR" sz="1800" b="0" dirty="0" smtClean="0">
                        <a:solidFill>
                          <a:schemeClr val="tx1"/>
                        </a:solidFill>
                        <a:latin typeface="Times New Roman" panose="02020603050405020304" pitchFamily="18" charset="0"/>
                        <a:cs typeface="Times New Roman" panose="02020603050405020304" pitchFamily="18" charset="0"/>
                      </a:endParaRPr>
                    </a:p>
                    <a:p>
                      <a:pPr algn="just"/>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357158" y="3143248"/>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Kadın Çiftçiler Tarımsal Yayım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5000628" y="3143248"/>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Tohumculuğun Geliştirilmesi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1625424186"/>
              </p:ext>
            </p:extLst>
          </p:nvPr>
        </p:nvGraphicFramePr>
        <p:xfrm>
          <a:off x="4643438" y="3929066"/>
          <a:ext cx="4286280" cy="2833888"/>
        </p:xfrm>
        <a:graphic>
          <a:graphicData uri="http://schemas.openxmlformats.org/drawingml/2006/table">
            <a:tbl>
              <a:tblPr firstRow="1" bandRow="1">
                <a:tableStyleId>{3B4B98B0-60AC-42C2-AFA5-B58CD77FA1E5}</a:tableStyleId>
              </a:tblPr>
              <a:tblGrid>
                <a:gridCol w="2714644">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tblGrid>
              <a:tr h="526204">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1.607,00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22322">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22322">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1.607,00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343795">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0" baseline="0" dirty="0" smtClean="0">
                          <a:solidFill>
                            <a:schemeClr val="tx1"/>
                          </a:solidFill>
                          <a:latin typeface="Times New Roman" panose="02020603050405020304" pitchFamily="18" charset="0"/>
                          <a:cs typeface="Times New Roman" panose="02020603050405020304" pitchFamily="18" charset="0"/>
                        </a:rPr>
                        <a:t>İlimizde bitkisel üretimde kullanılan tohumluk materyallerin geliştirilmesi korunması amaçlanmaktadır.</a:t>
                      </a:r>
                      <a:endParaRPr lang="tr-TR" sz="1800" b="0" dirty="0" smtClean="0">
                        <a:solidFill>
                          <a:schemeClr val="tx1"/>
                        </a:solidFill>
                        <a:latin typeface="Times New Roman" panose="02020603050405020304" pitchFamily="18" charset="0"/>
                        <a:cs typeface="Times New Roman" panose="02020603050405020304" pitchFamily="18" charset="0"/>
                      </a:endParaRPr>
                    </a:p>
                    <a:p>
                      <a:pPr algn="just"/>
                      <a:endParaRPr lang="tr-TR" sz="1800" b="1" baseline="0" dirty="0" smtClean="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1793809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9 Tablo"/>
          <p:cNvGraphicFramePr>
            <a:graphicFrameLocks noGrp="1"/>
          </p:cNvGraphicFramePr>
          <p:nvPr>
            <p:extLst>
              <p:ext uri="{D42A27DB-BD31-4B8C-83A1-F6EECF244321}">
                <p14:modId xmlns:p14="http://schemas.microsoft.com/office/powerpoint/2010/main" val="3988432402"/>
              </p:ext>
            </p:extLst>
          </p:nvPr>
        </p:nvGraphicFramePr>
        <p:xfrm>
          <a:off x="215516" y="4214818"/>
          <a:ext cx="4176463" cy="2594018"/>
        </p:xfrm>
        <a:graphic>
          <a:graphicData uri="http://schemas.openxmlformats.org/drawingml/2006/table">
            <a:tbl>
              <a:tblPr firstRow="1" bandRow="1">
                <a:tableStyleId>{3B4B98B0-60AC-42C2-AFA5-B58CD77FA1E5}</a:tableStyleId>
              </a:tblPr>
              <a:tblGrid>
                <a:gridCol w="2641972">
                  <a:extLst>
                    <a:ext uri="{9D8B030D-6E8A-4147-A177-3AD203B41FA5}">
                      <a16:colId xmlns:a16="http://schemas.microsoft.com/office/drawing/2014/main" val="20000"/>
                    </a:ext>
                  </a:extLst>
                </a:gridCol>
                <a:gridCol w="1534491">
                  <a:extLst>
                    <a:ext uri="{9D8B030D-6E8A-4147-A177-3AD203B41FA5}">
                      <a16:colId xmlns:a16="http://schemas.microsoft.com/office/drawing/2014/main" val="20001"/>
                    </a:ext>
                  </a:extLst>
                </a:gridCol>
              </a:tblGrid>
              <a:tr h="44814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390,00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0900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814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389,00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095032">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İlimizde doğal çiçek soğanlı bitkilerin korunması ve yok olmaması için gerekli çalışmaların yapılması amaçlanmaktadır.</a:t>
                      </a: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467544" y="3357562"/>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Doğal Çiçek Soğanlı Bitkileri Koruma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9190" y="3357562"/>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Su Ürünleri Üretimini Geliştirme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886767074"/>
              </p:ext>
            </p:extLst>
          </p:nvPr>
        </p:nvGraphicFramePr>
        <p:xfrm>
          <a:off x="4714876" y="4143381"/>
          <a:ext cx="4286280" cy="2714619"/>
        </p:xfrm>
        <a:graphic>
          <a:graphicData uri="http://schemas.openxmlformats.org/drawingml/2006/table">
            <a:tbl>
              <a:tblPr firstRow="1" bandRow="1">
                <a:tableStyleId>{3B4B98B0-60AC-42C2-AFA5-B58CD77FA1E5}</a:tableStyleId>
              </a:tblPr>
              <a:tblGrid>
                <a:gridCol w="2714644">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tblGrid>
              <a:tr h="520685">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1.271,00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17892">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17892">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1.271,00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358150">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i="0" baseline="0" dirty="0" smtClean="0">
                          <a:solidFill>
                            <a:schemeClr val="tx1"/>
                          </a:solidFill>
                          <a:latin typeface="Times New Roman" panose="02020603050405020304" pitchFamily="18" charset="0"/>
                          <a:cs typeface="Times New Roman" panose="02020603050405020304" pitchFamily="18" charset="0"/>
                        </a:rPr>
                        <a:t>İlimizde gerçekleştirilen su ürünleri faaliyetlerinin geliştirilmesi ve artırılması amaçlanmaktadır.</a:t>
                      </a: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pic>
        <p:nvPicPr>
          <p:cNvPr id="9218" name="Picture 2" descr="doğal çiçek soğanlı bitkiler ile ilgili görsel sonucu"/>
          <p:cNvPicPr>
            <a:picLocks noChangeAspect="1" noChangeArrowheads="1"/>
          </p:cNvPicPr>
          <p:nvPr/>
        </p:nvPicPr>
        <p:blipFill>
          <a:blip r:embed="rId2"/>
          <a:srcRect/>
          <a:stretch>
            <a:fillRect/>
          </a:stretch>
        </p:blipFill>
        <p:spPr bwMode="auto">
          <a:xfrm>
            <a:off x="357158" y="642918"/>
            <a:ext cx="385765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0" name="AutoShape 4" descr="https://mail.tarim.gov.tr/owa/service.svc/s/GetFileAttachment?id=AQMkADNjZmJlMmQ0LWVmYmEtNDNlYi04NzViLTBhNWVhNGE1MWJmYQBGAAADTkp57YwS4EasigMumZUtdwcAh3RMoYgXfUaYEN%2FPVt3xJQAAAgEMAAAAh3RMoYgXfUaYEN%2FPVt3xJQABOthS7AAAAAESABAALB7MzfcNBk68p%2FXYLlzfmg%3D%3D&amp;isImagePreview=True&amp;X-OWA-CANARY=hPJ1asKKFUWdnidt7dYL3QBB9Wtix9QI0MuMjuoo_c7ZmPV5m8UX1VXTrwE8flOuFK-bJEVlYF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222" name="AutoShape 6" descr="https://mail.tarim.gov.tr/owa/service.svc/s/GetFileAttachment?id=AQMkADNjZmJlMmQ0LWVmYmEtNDNlYi04NzViLTBhNWVhNGE1MWJmYQBGAAADTkp57YwS4EasigMumZUtdwcAh3RMoYgXfUaYEN%2FPVt3xJQAAAgEMAAAAh3RMoYgXfUaYEN%2FPVt3xJQABOthS7AAAAAESABAALB7MzfcNBk68p%2FXYLlzfmg%3D%3D&amp;isImagePreview=True&amp;X-OWA-CANARY=hPJ1asKKFUWdnidt7dYL3QBB9Wtix9QI0MuMjuoo_c7ZmPV5m8UX1VXTrwE8flOuFK-bJEVlYF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224" name="AutoShape 8" descr="https://mail.tarim.gov.tr/owa/service.svc/s/GetFileAttachment?id=AQMkADNjZmJlMmQ0LWVmYmEtNDNlYi04NzViLTBhNWVhNGE1MWJmYQBGAAADTkp57YwS4EasigMumZUtdwcAh3RMoYgXfUaYEN%2FPVt3xJQAAAgEMAAAAh3RMoYgXfUaYEN%2FPVt3xJQABOthS7AAAAAESABAALB7MzfcNBk68p%2FXYLlzfmg%3D%3D&amp;isImagePreview=True&amp;X-OWA-CANARY=hPJ1asKKFUWdnidt7dYL3QBB9Wtix9QI0MuMjuoo_c7ZmPV5m8UX1VXTrwE8flOuFK-bJEVlYF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 name="Picture 7" descr="C:\Users\PC11\Desktop\IMG_3288.jpg"/>
          <p:cNvPicPr>
            <a:picLocks noChangeAspect="1" noChangeArrowheads="1"/>
          </p:cNvPicPr>
          <p:nvPr/>
        </p:nvPicPr>
        <p:blipFill>
          <a:blip r:embed="rId3"/>
          <a:srcRect/>
          <a:stretch>
            <a:fillRect/>
          </a:stretch>
        </p:blipFill>
        <p:spPr bwMode="auto">
          <a:xfrm>
            <a:off x="4857752" y="785794"/>
            <a:ext cx="2143140" cy="250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17 Resim" descr="IMG_3350.JPG"/>
          <p:cNvPicPr>
            <a:picLocks noChangeAspect="1"/>
          </p:cNvPicPr>
          <p:nvPr/>
        </p:nvPicPr>
        <p:blipFill>
          <a:blip r:embed="rId4" cstate="print"/>
          <a:stretch>
            <a:fillRect/>
          </a:stretch>
        </p:blipFill>
        <p:spPr>
          <a:xfrm>
            <a:off x="7000892" y="785794"/>
            <a:ext cx="178595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649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2207" y="500042"/>
            <a:ext cx="4395678"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Resim" descr="E:\eğitim foto\DSC033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314" y="500042"/>
            <a:ext cx="4143404"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2933029652"/>
              </p:ext>
            </p:extLst>
          </p:nvPr>
        </p:nvGraphicFramePr>
        <p:xfrm>
          <a:off x="285720" y="3500438"/>
          <a:ext cx="4176463" cy="3416978"/>
        </p:xfrm>
        <a:graphic>
          <a:graphicData uri="http://schemas.openxmlformats.org/drawingml/2006/table">
            <a:tbl>
              <a:tblPr firstRow="1" bandRow="1">
                <a:tableStyleId>{3B4B98B0-60AC-42C2-AFA5-B58CD77FA1E5}</a:tableStyleId>
              </a:tblPr>
              <a:tblGrid>
                <a:gridCol w="2641972">
                  <a:extLst>
                    <a:ext uri="{9D8B030D-6E8A-4147-A177-3AD203B41FA5}">
                      <a16:colId xmlns:a16="http://schemas.microsoft.com/office/drawing/2014/main" val="20000"/>
                    </a:ext>
                  </a:extLst>
                </a:gridCol>
                <a:gridCol w="1534491">
                  <a:extLst>
                    <a:ext uri="{9D8B030D-6E8A-4147-A177-3AD203B41FA5}">
                      <a16:colId xmlns:a16="http://schemas.microsoft.com/office/drawing/2014/main" val="20001"/>
                    </a:ext>
                  </a:extLst>
                </a:gridCol>
              </a:tblGrid>
              <a:tr h="44814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64.275,56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0900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814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64.275,56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095032">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endParaRPr lang="tr-TR" sz="1800" kern="1200" baseline="0" dirty="0" smtClean="0">
                        <a:solidFill>
                          <a:schemeClr val="tx1"/>
                        </a:solidFill>
                        <a:latin typeface="+mn-lt"/>
                        <a:ea typeface="+mn-ea"/>
                        <a:cs typeface="+mn-cs"/>
                      </a:endParaRPr>
                    </a:p>
                    <a:p>
                      <a:pPr algn="just"/>
                      <a:r>
                        <a:rPr lang="tr-TR" sz="1800" kern="1200" baseline="0" dirty="0" smtClean="0">
                          <a:solidFill>
                            <a:schemeClr val="tx1"/>
                          </a:solidFill>
                          <a:latin typeface="+mn-lt"/>
                          <a:ea typeface="+mn-ea"/>
                          <a:cs typeface="+mn-cs"/>
                        </a:rPr>
                        <a:t> </a:t>
                      </a:r>
                      <a:r>
                        <a:rPr lang="tr-TR" sz="1800" kern="1200" baseline="0" dirty="0" smtClean="0">
                          <a:solidFill>
                            <a:schemeClr val="tx1"/>
                          </a:solidFill>
                          <a:latin typeface="Times New Roman" pitchFamily="18" charset="0"/>
                          <a:ea typeface="+mn-ea"/>
                          <a:cs typeface="Times New Roman" pitchFamily="18" charset="0"/>
                        </a:rPr>
                        <a:t>Türkiye’yi </a:t>
                      </a:r>
                      <a:r>
                        <a:rPr lang="tr-TR" sz="1800" b="0" kern="1200" baseline="0" dirty="0" smtClean="0">
                          <a:solidFill>
                            <a:schemeClr val="tx1"/>
                          </a:solidFill>
                          <a:latin typeface="Times New Roman" pitchFamily="18" charset="0"/>
                          <a:ea typeface="+mn-ea"/>
                          <a:cs typeface="Times New Roman" pitchFamily="18" charset="0"/>
                        </a:rPr>
                        <a:t>Ortak Tarım Politikası’nın gelecekteki uygulamalarına hazır hale getirmektir. </a:t>
                      </a:r>
                    </a:p>
                    <a:p>
                      <a:pPr algn="just"/>
                      <a:endParaRPr lang="tr-TR" sz="1800" b="0" kern="1200" baseline="0" dirty="0" smtClean="0">
                        <a:solidFill>
                          <a:schemeClr val="tx1"/>
                        </a:solidFill>
                        <a:latin typeface="Times New Roman" pitchFamily="18" charset="0"/>
                        <a:ea typeface="+mn-ea"/>
                        <a:cs typeface="Times New Roman" pitchFamily="18" charset="0"/>
                      </a:endParaRPr>
                    </a:p>
                    <a:p>
                      <a:pPr algn="just"/>
                      <a:endParaRPr lang="tr-TR" sz="1800" b="0" kern="1200" baseline="0" dirty="0" smtClean="0">
                        <a:solidFill>
                          <a:schemeClr val="tx1"/>
                        </a:solidFill>
                        <a:latin typeface="Times New Roman" pitchFamily="18" charset="0"/>
                        <a:ea typeface="+mn-ea"/>
                        <a:cs typeface="Times New Roman" pitchFamily="18" charset="0"/>
                      </a:endParaRPr>
                    </a:p>
                    <a:p>
                      <a:pPr algn="just"/>
                      <a:endParaRPr lang="tr-TR" sz="1800" b="0" kern="1200" baseline="0" dirty="0" smtClean="0">
                        <a:solidFill>
                          <a:schemeClr val="tx1"/>
                        </a:solidFill>
                        <a:latin typeface="Times New Roman" pitchFamily="18" charset="0"/>
                        <a:ea typeface="+mn-ea"/>
                        <a:cs typeface="Times New Roman"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500034" y="2786058"/>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Entegre İdare ve Kontrol Sistemi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9190" y="2786058"/>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Tarım Arazileri Edindirme ve Yönetimi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3468087962"/>
              </p:ext>
            </p:extLst>
          </p:nvPr>
        </p:nvGraphicFramePr>
        <p:xfrm>
          <a:off x="4714876" y="3500438"/>
          <a:ext cx="4429124" cy="3383280"/>
        </p:xfrm>
        <a:graphic>
          <a:graphicData uri="http://schemas.openxmlformats.org/drawingml/2006/table">
            <a:tbl>
              <a:tblPr firstRow="1" bandRow="1">
                <a:tableStyleId>{3B4B98B0-60AC-42C2-AFA5-B58CD77FA1E5}</a:tableStyleId>
              </a:tblPr>
              <a:tblGrid>
                <a:gridCol w="2805112">
                  <a:extLst>
                    <a:ext uri="{9D8B030D-6E8A-4147-A177-3AD203B41FA5}">
                      <a16:colId xmlns:a16="http://schemas.microsoft.com/office/drawing/2014/main" val="20000"/>
                    </a:ext>
                  </a:extLst>
                </a:gridCol>
                <a:gridCol w="1624012">
                  <a:extLst>
                    <a:ext uri="{9D8B030D-6E8A-4147-A177-3AD203B41FA5}">
                      <a16:colId xmlns:a16="http://schemas.microsoft.com/office/drawing/2014/main" val="20001"/>
                    </a:ext>
                  </a:extLst>
                </a:gridCol>
              </a:tblGrid>
              <a:tr h="339813">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902,00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981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3981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902,00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123832">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 </a:t>
                      </a:r>
                      <a:r>
                        <a:rPr lang="tr-TR" sz="1800" b="0" baseline="0" dirty="0" smtClean="0">
                          <a:solidFill>
                            <a:schemeClr val="tx1"/>
                          </a:solidFill>
                          <a:latin typeface="Times New Roman" panose="02020603050405020304" pitchFamily="18" charset="0"/>
                          <a:cs typeface="Times New Roman" panose="02020603050405020304" pitchFamily="18" charset="0"/>
                        </a:rPr>
                        <a:t>Tarım Ara </a:t>
                      </a:r>
                      <a:r>
                        <a:rPr lang="tr-TR" sz="1800" b="0" baseline="0" dirty="0" err="1" smtClean="0">
                          <a:solidFill>
                            <a:schemeClr val="tx1"/>
                          </a:solidFill>
                          <a:latin typeface="Times New Roman" panose="02020603050405020304" pitchFamily="18" charset="0"/>
                          <a:cs typeface="Times New Roman" panose="02020603050405020304" pitchFamily="18" charset="0"/>
                        </a:rPr>
                        <a:t>zilerindeki</a:t>
                      </a:r>
                      <a:r>
                        <a:rPr lang="tr-TR" sz="1800" b="0" baseline="0" dirty="0" smtClean="0">
                          <a:solidFill>
                            <a:schemeClr val="tx1"/>
                          </a:solidFill>
                          <a:latin typeface="Times New Roman" panose="02020603050405020304" pitchFamily="18" charset="0"/>
                          <a:cs typeface="Times New Roman" panose="02020603050405020304" pitchFamily="18" charset="0"/>
                        </a:rPr>
                        <a:t> Bölünmeyi önlemek amacıyla 6537 Sayılı Toprak Koruma ve Arazi </a:t>
                      </a:r>
                      <a:r>
                        <a:rPr lang="tr-TR" sz="1800" b="0" baseline="0" dirty="0" err="1" smtClean="0">
                          <a:solidFill>
                            <a:schemeClr val="tx1"/>
                          </a:solidFill>
                          <a:latin typeface="Times New Roman" panose="02020603050405020304" pitchFamily="18" charset="0"/>
                          <a:cs typeface="Times New Roman" panose="02020603050405020304" pitchFamily="18" charset="0"/>
                        </a:rPr>
                        <a:t>Kullanı</a:t>
                      </a:r>
                      <a:r>
                        <a:rPr lang="tr-TR" sz="1800" b="0" baseline="0" dirty="0" smtClean="0">
                          <a:solidFill>
                            <a:schemeClr val="tx1"/>
                          </a:solidFill>
                          <a:latin typeface="Times New Roman" panose="02020603050405020304" pitchFamily="18" charset="0"/>
                          <a:cs typeface="Times New Roman" panose="02020603050405020304" pitchFamily="18" charset="0"/>
                        </a:rPr>
                        <a:t> mı Kanununda Değişiklik Yapılması Hakkın da Kanun çerçevesinde vatandaşlarımıza tarım arazilerinin satış, devir ve miras işlem </a:t>
                      </a:r>
                      <a:r>
                        <a:rPr lang="tr-TR" sz="1800" b="0" baseline="0" dirty="0" err="1" smtClean="0">
                          <a:solidFill>
                            <a:schemeClr val="tx1"/>
                          </a:solidFill>
                          <a:latin typeface="Times New Roman" panose="02020603050405020304" pitchFamily="18" charset="0"/>
                          <a:cs typeface="Times New Roman" panose="02020603050405020304" pitchFamily="18" charset="0"/>
                        </a:rPr>
                        <a:t>leri</a:t>
                      </a:r>
                      <a:r>
                        <a:rPr lang="tr-TR" sz="1800" b="0" baseline="0" dirty="0" smtClean="0">
                          <a:solidFill>
                            <a:schemeClr val="tx1"/>
                          </a:solidFill>
                          <a:latin typeface="Times New Roman" panose="02020603050405020304" pitchFamily="18" charset="0"/>
                          <a:cs typeface="Times New Roman" panose="02020603050405020304" pitchFamily="18" charset="0"/>
                        </a:rPr>
                        <a:t> ile ilgili iş ve işlemlerle ilgili toplantılar ve bilgilendirmeler yapılmaktadır.</a:t>
                      </a:r>
                      <a:endParaRPr lang="tr-TR" sz="1800" b="1" baseline="0" dirty="0" smtClean="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2309388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IMG_20161006_142546.jpg"/>
          <p:cNvPicPr>
            <a:picLocks noChangeAspect="1"/>
          </p:cNvPicPr>
          <p:nvPr/>
        </p:nvPicPr>
        <p:blipFill>
          <a:blip r:embed="rId2" cstate="print"/>
          <a:stretch>
            <a:fillRect/>
          </a:stretch>
        </p:blipFill>
        <p:spPr>
          <a:xfrm>
            <a:off x="4714876" y="571480"/>
            <a:ext cx="2071702"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descr="C:\Users\PC11\Desktop\IMG_20161005_114952.jpg"/>
          <p:cNvPicPr>
            <a:picLocks noChangeAspect="1" noChangeArrowheads="1"/>
          </p:cNvPicPr>
          <p:nvPr/>
        </p:nvPicPr>
        <p:blipFill>
          <a:blip r:embed="rId3" cstate="print"/>
          <a:srcRect/>
          <a:stretch>
            <a:fillRect/>
          </a:stretch>
        </p:blipFill>
        <p:spPr bwMode="auto">
          <a:xfrm>
            <a:off x="6786578" y="571480"/>
            <a:ext cx="2071702"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iyi tarım uygulamaları ile ilgili görsel sonucu"/>
          <p:cNvPicPr>
            <a:picLocks noChangeAspect="1" noChangeArrowheads="1"/>
          </p:cNvPicPr>
          <p:nvPr/>
        </p:nvPicPr>
        <p:blipFill>
          <a:blip r:embed="rId4"/>
          <a:srcRect/>
          <a:stretch>
            <a:fillRect/>
          </a:stretch>
        </p:blipFill>
        <p:spPr bwMode="auto">
          <a:xfrm>
            <a:off x="214282" y="642918"/>
            <a:ext cx="4429156"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530193781"/>
              </p:ext>
            </p:extLst>
          </p:nvPr>
        </p:nvGraphicFramePr>
        <p:xfrm>
          <a:off x="142844" y="4001118"/>
          <a:ext cx="4500594" cy="2868338"/>
        </p:xfrm>
        <a:graphic>
          <a:graphicData uri="http://schemas.openxmlformats.org/drawingml/2006/table">
            <a:tbl>
              <a:tblPr firstRow="1" bandRow="1">
                <a:tableStyleId>{3B4B98B0-60AC-42C2-AFA5-B58CD77FA1E5}</a:tableStyleId>
              </a:tblPr>
              <a:tblGrid>
                <a:gridCol w="2847012">
                  <a:extLst>
                    <a:ext uri="{9D8B030D-6E8A-4147-A177-3AD203B41FA5}">
                      <a16:colId xmlns:a16="http://schemas.microsoft.com/office/drawing/2014/main" val="20000"/>
                    </a:ext>
                  </a:extLst>
                </a:gridCol>
                <a:gridCol w="1653582">
                  <a:extLst>
                    <a:ext uri="{9D8B030D-6E8A-4147-A177-3AD203B41FA5}">
                      <a16:colId xmlns:a16="http://schemas.microsoft.com/office/drawing/2014/main" val="20001"/>
                    </a:ext>
                  </a:extLst>
                </a:gridCol>
              </a:tblGrid>
              <a:tr h="44814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1.374,00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0900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814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1.374,00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095032">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 çiftçilerinin İyi Tarım uygulamalarını benimsemeleri ve İyi Tarım yapılan alanların arttırılmasına yönelik eğitim ve yayım faaliyetleri gerçekleştirmek.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428596" y="3000372"/>
            <a:ext cx="3672407" cy="1015663"/>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İyi Tarım Uygulamalarının Yaygınlaştırılması ve Uygulanması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9190" y="3140968"/>
            <a:ext cx="3672407" cy="1015663"/>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Tarımsal Bilgi Altyapısı ve Bulut Bilişim Sistemi Kurulması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3958041525"/>
              </p:ext>
            </p:extLst>
          </p:nvPr>
        </p:nvGraphicFramePr>
        <p:xfrm>
          <a:off x="4714876" y="4143381"/>
          <a:ext cx="4286280" cy="2650289"/>
        </p:xfrm>
        <a:graphic>
          <a:graphicData uri="http://schemas.openxmlformats.org/drawingml/2006/table">
            <a:tbl>
              <a:tblPr firstRow="1" bandRow="1">
                <a:tableStyleId>{3B4B98B0-60AC-42C2-AFA5-B58CD77FA1E5}</a:tableStyleId>
              </a:tblPr>
              <a:tblGrid>
                <a:gridCol w="2714644">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tblGrid>
              <a:tr h="45572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2.945,00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0088">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6222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2.945,00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6381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0" baseline="0" dirty="0" smtClean="0">
                          <a:solidFill>
                            <a:schemeClr val="tx1"/>
                          </a:solidFill>
                          <a:latin typeface="Times New Roman" panose="02020603050405020304" pitchFamily="18" charset="0"/>
                          <a:cs typeface="Times New Roman" panose="02020603050405020304" pitchFamily="18" charset="0"/>
                        </a:rPr>
                        <a:t>Bakanlığımız ve İl Müdürlüğümüz arasında veri ve bilgi akışının hızlanması amacıyla bilişim alt yapısı kurulması.</a:t>
                      </a:r>
                      <a:endParaRPr lang="tr-TR" sz="1800" b="0" dirty="0" smtClean="0">
                        <a:solidFill>
                          <a:schemeClr val="tx1"/>
                        </a:solidFill>
                        <a:latin typeface="Times New Roman" panose="02020603050405020304" pitchFamily="18" charset="0"/>
                        <a:cs typeface="Times New Roman" panose="02020603050405020304" pitchFamily="18" charset="0"/>
                      </a:endParaRPr>
                    </a:p>
                    <a:p>
                      <a:pPr algn="just"/>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1451602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tki hastalık ve zararlları ile kültürel mücadele ile ilgili görsel sonucu"/>
          <p:cNvPicPr>
            <a:picLocks noChangeAspect="1" noChangeArrowheads="1"/>
          </p:cNvPicPr>
          <p:nvPr/>
        </p:nvPicPr>
        <p:blipFill>
          <a:blip r:embed="rId2"/>
          <a:srcRect/>
          <a:stretch>
            <a:fillRect/>
          </a:stretch>
        </p:blipFill>
        <p:spPr bwMode="auto">
          <a:xfrm>
            <a:off x="357158" y="714356"/>
            <a:ext cx="4000528" cy="2383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2985694203"/>
              </p:ext>
            </p:extLst>
          </p:nvPr>
        </p:nvGraphicFramePr>
        <p:xfrm>
          <a:off x="215516" y="4214818"/>
          <a:ext cx="4176463" cy="2594018"/>
        </p:xfrm>
        <a:graphic>
          <a:graphicData uri="http://schemas.openxmlformats.org/drawingml/2006/table">
            <a:tbl>
              <a:tblPr firstRow="1" bandRow="1">
                <a:tableStyleId>{3B4B98B0-60AC-42C2-AFA5-B58CD77FA1E5}</a:tableStyleId>
              </a:tblPr>
              <a:tblGrid>
                <a:gridCol w="2641972">
                  <a:extLst>
                    <a:ext uri="{9D8B030D-6E8A-4147-A177-3AD203B41FA5}">
                      <a16:colId xmlns:a16="http://schemas.microsoft.com/office/drawing/2014/main" val="20000"/>
                    </a:ext>
                  </a:extLst>
                </a:gridCol>
                <a:gridCol w="1534491">
                  <a:extLst>
                    <a:ext uri="{9D8B030D-6E8A-4147-A177-3AD203B41FA5}">
                      <a16:colId xmlns:a16="http://schemas.microsoft.com/office/drawing/2014/main" val="20001"/>
                    </a:ext>
                  </a:extLst>
                </a:gridCol>
              </a:tblGrid>
              <a:tr h="44814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4.993,00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0900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814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4.993,00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095032">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İlimizde görülen bitki hastalık ve zararlıları ile mücadele tekniklerinin araştırılarak geliştirilmesi amaçlanmaktadır.</a:t>
                      </a: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500034" y="3286124"/>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Bitki Hastalıkları ve Zararlıları İle Mücadele Araştırma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pic>
        <p:nvPicPr>
          <p:cNvPr id="10" name="Picture 2" descr="C:\Users\PC11\Desktop\WhatsApp Image 2017-01-12 at 09.20.49.jpeg"/>
          <p:cNvPicPr>
            <a:picLocks noChangeAspect="1" noChangeArrowheads="1"/>
          </p:cNvPicPr>
          <p:nvPr/>
        </p:nvPicPr>
        <p:blipFill>
          <a:blip r:embed="rId3"/>
          <a:srcRect/>
          <a:stretch>
            <a:fillRect/>
          </a:stretch>
        </p:blipFill>
        <p:spPr bwMode="auto">
          <a:xfrm>
            <a:off x="4716016" y="736661"/>
            <a:ext cx="3929090" cy="2332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o 1"/>
          <p:cNvGraphicFramePr>
            <a:graphicFrameLocks noGrp="1"/>
          </p:cNvGraphicFramePr>
          <p:nvPr>
            <p:extLst>
              <p:ext uri="{D42A27DB-BD31-4B8C-83A1-F6EECF244321}">
                <p14:modId xmlns:p14="http://schemas.microsoft.com/office/powerpoint/2010/main" val="2657877853"/>
              </p:ext>
            </p:extLst>
          </p:nvPr>
        </p:nvGraphicFramePr>
        <p:xfrm>
          <a:off x="4572000" y="3857628"/>
          <a:ext cx="4356484" cy="2834640"/>
        </p:xfrm>
        <a:graphic>
          <a:graphicData uri="http://schemas.openxmlformats.org/drawingml/2006/table">
            <a:tbl>
              <a:tblPr firstRow="1" bandRow="1">
                <a:tableStyleId>{3B4B98B0-60AC-42C2-AFA5-B58CD77FA1E5}</a:tableStyleId>
              </a:tblPr>
              <a:tblGrid>
                <a:gridCol w="2681334">
                  <a:extLst>
                    <a:ext uri="{9D8B030D-6E8A-4147-A177-3AD203B41FA5}">
                      <a16:colId xmlns:a16="http://schemas.microsoft.com/office/drawing/2014/main" val="20000"/>
                    </a:ext>
                  </a:extLst>
                </a:gridCol>
                <a:gridCol w="1675150">
                  <a:extLst>
                    <a:ext uri="{9D8B030D-6E8A-4147-A177-3AD203B41FA5}">
                      <a16:colId xmlns:a16="http://schemas.microsoft.com/office/drawing/2014/main" val="20001"/>
                    </a:ext>
                  </a:extLst>
                </a:gridCol>
              </a:tblGrid>
              <a:tr h="331841">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dirty="0" smtClean="0">
                          <a:latin typeface="Times New Roman" pitchFamily="18" charset="0"/>
                          <a:cs typeface="Times New Roman" pitchFamily="18" charset="0"/>
                        </a:rPr>
                        <a:t>110.000,00 TL</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31841">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dirty="0" smtClean="0">
                          <a:latin typeface="Times New Roman" pitchFamily="18" charset="0"/>
                          <a:cs typeface="Times New Roman" pitchFamily="18" charset="0"/>
                        </a:rPr>
                        <a:t>0</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31841">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dirty="0" smtClean="0">
                          <a:latin typeface="Times New Roman" pitchFamily="18" charset="0"/>
                          <a:cs typeface="Times New Roman" pitchFamily="18" charset="0"/>
                        </a:rPr>
                        <a:t>110.000,00</a:t>
                      </a:r>
                      <a:r>
                        <a:rPr lang="tr-TR" baseline="0" dirty="0" smtClean="0">
                          <a:latin typeface="Times New Roman" pitchFamily="18" charset="0"/>
                          <a:cs typeface="Times New Roman" pitchFamily="18" charset="0"/>
                        </a:rPr>
                        <a:t> TL</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576246">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Valiliğimiz ve GAP BKİ Başkanlığı arasında imzalanan protokol ile yürürlüğe giren proje, İlimizin geçmişten günümüze kadar tarımsal gelişimini yansıtarak bu gelişimi geleceğe aktarmayı hedeflemektedir. </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4" name="Metin kutusu 5"/>
          <p:cNvSpPr txBox="1"/>
          <p:nvPr/>
        </p:nvSpPr>
        <p:spPr>
          <a:xfrm>
            <a:off x="4857752" y="3214686"/>
            <a:ext cx="3672407" cy="400110"/>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Kilis Tarım Evi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237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CIM\101MSDCF\DSC02863.JPG"/>
          <p:cNvPicPr>
            <a:picLocks noChangeAspect="1" noChangeArrowheads="1"/>
          </p:cNvPicPr>
          <p:nvPr/>
        </p:nvPicPr>
        <p:blipFill>
          <a:blip r:embed="rId2" cstate="print"/>
          <a:srcRect/>
          <a:stretch>
            <a:fillRect/>
          </a:stretch>
        </p:blipFill>
        <p:spPr bwMode="auto">
          <a:xfrm>
            <a:off x="4786314" y="428604"/>
            <a:ext cx="3928337" cy="2946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D:\FOTOĞRAF son111\IMG_3350.JPG"/>
          <p:cNvPicPr>
            <a:picLocks noChangeAspect="1" noChangeArrowheads="1"/>
          </p:cNvPicPr>
          <p:nvPr/>
        </p:nvPicPr>
        <p:blipFill>
          <a:blip r:embed="rId3" cstate="print"/>
          <a:srcRect/>
          <a:stretch>
            <a:fillRect/>
          </a:stretch>
        </p:blipFill>
        <p:spPr bwMode="auto">
          <a:xfrm>
            <a:off x="500034" y="428604"/>
            <a:ext cx="3571900"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
        <p:nvSpPr>
          <p:cNvPr id="4" name="Metin kutusu 5"/>
          <p:cNvSpPr txBox="1"/>
          <p:nvPr/>
        </p:nvSpPr>
        <p:spPr>
          <a:xfrm>
            <a:off x="500034" y="3286124"/>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Su Kaynaklarının Balıklandırılması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5" name="9 Tablo"/>
          <p:cNvGraphicFramePr>
            <a:graphicFrameLocks noGrp="1"/>
          </p:cNvGraphicFramePr>
          <p:nvPr>
            <p:extLst>
              <p:ext uri="{D42A27DB-BD31-4B8C-83A1-F6EECF244321}">
                <p14:modId xmlns:p14="http://schemas.microsoft.com/office/powerpoint/2010/main" val="2985694203"/>
              </p:ext>
            </p:extLst>
          </p:nvPr>
        </p:nvGraphicFramePr>
        <p:xfrm>
          <a:off x="214282" y="4000504"/>
          <a:ext cx="4143404" cy="2786081"/>
        </p:xfrm>
        <a:graphic>
          <a:graphicData uri="http://schemas.openxmlformats.org/drawingml/2006/table">
            <a:tbl>
              <a:tblPr firstRow="1" bandRow="1">
                <a:tableStyleId>{3B4B98B0-60AC-42C2-AFA5-B58CD77FA1E5}</a:tableStyleId>
              </a:tblPr>
              <a:tblGrid>
                <a:gridCol w="2621060">
                  <a:extLst>
                    <a:ext uri="{9D8B030D-6E8A-4147-A177-3AD203B41FA5}">
                      <a16:colId xmlns:a16="http://schemas.microsoft.com/office/drawing/2014/main" val="20000"/>
                    </a:ext>
                  </a:extLst>
                </a:gridCol>
                <a:gridCol w="1522344">
                  <a:extLst>
                    <a:ext uri="{9D8B030D-6E8A-4147-A177-3AD203B41FA5}">
                      <a16:colId xmlns:a16="http://schemas.microsoft.com/office/drawing/2014/main" val="20001"/>
                    </a:ext>
                  </a:extLst>
                </a:gridCol>
              </a:tblGrid>
              <a:tr h="499366">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1.379,00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67171">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99366">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1.379,00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22017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İlimizde mevcut göletlerin ve su kaynaklarının balıklandırılması amaçlanmaktadır.</a:t>
                      </a: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5042997" y="3286124"/>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Gıda ve Yem Numunesi Alma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7" name="9 Tablo"/>
          <p:cNvGraphicFramePr>
            <a:graphicFrameLocks noGrp="1"/>
          </p:cNvGraphicFramePr>
          <p:nvPr>
            <p:extLst>
              <p:ext uri="{D42A27DB-BD31-4B8C-83A1-F6EECF244321}">
                <p14:modId xmlns:p14="http://schemas.microsoft.com/office/powerpoint/2010/main" val="2985694203"/>
              </p:ext>
            </p:extLst>
          </p:nvPr>
        </p:nvGraphicFramePr>
        <p:xfrm>
          <a:off x="4643438" y="4000504"/>
          <a:ext cx="4286280" cy="2889678"/>
        </p:xfrm>
        <a:graphic>
          <a:graphicData uri="http://schemas.openxmlformats.org/drawingml/2006/table">
            <a:tbl>
              <a:tblPr firstRow="1" bandRow="1">
                <a:tableStyleId>{3B4B98B0-60AC-42C2-AFA5-B58CD77FA1E5}</a:tableStyleId>
              </a:tblPr>
              <a:tblGrid>
                <a:gridCol w="2711441">
                  <a:extLst>
                    <a:ext uri="{9D8B030D-6E8A-4147-A177-3AD203B41FA5}">
                      <a16:colId xmlns:a16="http://schemas.microsoft.com/office/drawing/2014/main" val="20000"/>
                    </a:ext>
                  </a:extLst>
                </a:gridCol>
                <a:gridCol w="1574839">
                  <a:extLst>
                    <a:ext uri="{9D8B030D-6E8A-4147-A177-3AD203B41FA5}">
                      <a16:colId xmlns:a16="http://schemas.microsoft.com/office/drawing/2014/main" val="20001"/>
                    </a:ext>
                  </a:extLst>
                </a:gridCol>
              </a:tblGrid>
              <a:tr h="454954">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5.000,00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1673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54954">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5.000,00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3085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İlimizde mevcut gıda ve yem üretim, satış ve toplu tüketim alanlarından kanun ve yönetmeliklere uygun numune alınması sağlamak.</a:t>
                      </a: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CIM\102D5100\DSC_0603.JPG"/>
          <p:cNvPicPr>
            <a:picLocks noChangeAspect="1" noChangeArrowheads="1"/>
          </p:cNvPicPr>
          <p:nvPr/>
        </p:nvPicPr>
        <p:blipFill>
          <a:blip r:embed="rId2" cstate="print"/>
          <a:srcRect/>
          <a:stretch>
            <a:fillRect/>
          </a:stretch>
        </p:blipFill>
        <p:spPr bwMode="auto">
          <a:xfrm>
            <a:off x="2508678" y="500043"/>
            <a:ext cx="4206462" cy="2786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graphicFrame>
        <p:nvGraphicFramePr>
          <p:cNvPr id="4" name="9 Tablo"/>
          <p:cNvGraphicFramePr>
            <a:graphicFrameLocks noGrp="1"/>
          </p:cNvGraphicFramePr>
          <p:nvPr>
            <p:extLst>
              <p:ext uri="{D42A27DB-BD31-4B8C-83A1-F6EECF244321}">
                <p14:modId xmlns:p14="http://schemas.microsoft.com/office/powerpoint/2010/main" val="2546144505"/>
              </p:ext>
            </p:extLst>
          </p:nvPr>
        </p:nvGraphicFramePr>
        <p:xfrm>
          <a:off x="2571736" y="3929066"/>
          <a:ext cx="4071966" cy="2993277"/>
        </p:xfrm>
        <a:graphic>
          <a:graphicData uri="http://schemas.openxmlformats.org/drawingml/2006/table">
            <a:tbl>
              <a:tblPr firstRow="1" bandRow="1">
                <a:tableStyleId>{3B4B98B0-60AC-42C2-AFA5-B58CD77FA1E5}</a:tableStyleId>
              </a:tblPr>
              <a:tblGrid>
                <a:gridCol w="2357453">
                  <a:extLst>
                    <a:ext uri="{9D8B030D-6E8A-4147-A177-3AD203B41FA5}">
                      <a16:colId xmlns:a16="http://schemas.microsoft.com/office/drawing/2014/main" val="20000"/>
                    </a:ext>
                  </a:extLst>
                </a:gridCol>
                <a:gridCol w="1714513">
                  <a:extLst>
                    <a:ext uri="{9D8B030D-6E8A-4147-A177-3AD203B41FA5}">
                      <a16:colId xmlns:a16="http://schemas.microsoft.com/office/drawing/2014/main" val="20001"/>
                    </a:ext>
                  </a:extLst>
                </a:gridCol>
              </a:tblGrid>
              <a:tr h="402477">
                <a:tc>
                  <a:txBody>
                    <a:bodyPr/>
                    <a:lstStyle/>
                    <a:p>
                      <a:pPr algn="l"/>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200.000,00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09730">
                <a:tc>
                  <a:txBody>
                    <a:bodyPr/>
                    <a:lstStyle/>
                    <a:p>
                      <a:pPr algn="l"/>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8417">
                <a:tc>
                  <a:txBody>
                    <a:bodyPr/>
                    <a:lstStyle/>
                    <a:p>
                      <a:pPr algn="l"/>
                      <a:r>
                        <a:rPr lang="tr-TR" sz="1800" b="1" dirty="0" smtClean="0">
                          <a:solidFill>
                            <a:schemeClr val="tx1"/>
                          </a:solidFill>
                          <a:latin typeface="Times New Roman" panose="02020603050405020304" pitchFamily="18" charset="0"/>
                          <a:cs typeface="Times New Roman" panose="02020603050405020304" pitchFamily="18" charset="0"/>
                        </a:rPr>
                        <a:t>2017 Yılı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200.000,00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509809">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baseline="0" dirty="0" smtClean="0">
                          <a:solidFill>
                            <a:schemeClr val="tx1"/>
                          </a:solidFill>
                          <a:latin typeface="Times New Roman" panose="02020603050405020304" pitchFamily="18" charset="0"/>
                          <a:cs typeface="Times New Roman" panose="02020603050405020304" pitchFamily="18" charset="0"/>
                        </a:rPr>
                        <a:t>İl Müdürlüğümüz ve GAP Bölge Kalkınma İdaresi Başkanlığı arasında imzalanan 11.09.2017 tarihli protokol ile yürürlüğe girmiş olduğundan proje faaliyetleri henüz başlamamıştır.</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5" name="Metin kutusu 6"/>
          <p:cNvSpPr txBox="1"/>
          <p:nvPr/>
        </p:nvSpPr>
        <p:spPr>
          <a:xfrm>
            <a:off x="2500298" y="3221180"/>
            <a:ext cx="4357718"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Kilis İli Sebze Yetiştiricileri Birliği Teknik ve Mekanik Destek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
        <p:nvSpPr>
          <p:cNvPr id="16" name="Metin kutusu 6"/>
          <p:cNvSpPr txBox="1"/>
          <p:nvPr/>
        </p:nvSpPr>
        <p:spPr>
          <a:xfrm>
            <a:off x="142844" y="2285992"/>
            <a:ext cx="4357718" cy="400110"/>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Modern Canlı Hayvan Pazarı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17" name="9 Tablo"/>
          <p:cNvGraphicFramePr>
            <a:graphicFrameLocks noGrp="1"/>
          </p:cNvGraphicFramePr>
          <p:nvPr>
            <p:extLst>
              <p:ext uri="{D42A27DB-BD31-4B8C-83A1-F6EECF244321}">
                <p14:modId xmlns:p14="http://schemas.microsoft.com/office/powerpoint/2010/main" val="2546144505"/>
              </p:ext>
            </p:extLst>
          </p:nvPr>
        </p:nvGraphicFramePr>
        <p:xfrm>
          <a:off x="285721" y="2879352"/>
          <a:ext cx="4071966" cy="3764358"/>
        </p:xfrm>
        <a:graphic>
          <a:graphicData uri="http://schemas.openxmlformats.org/drawingml/2006/table">
            <a:tbl>
              <a:tblPr firstRow="1" bandRow="1">
                <a:tableStyleId>{3B4B98B0-60AC-42C2-AFA5-B58CD77FA1E5}</a:tableStyleId>
              </a:tblPr>
              <a:tblGrid>
                <a:gridCol w="2357453">
                  <a:extLst>
                    <a:ext uri="{9D8B030D-6E8A-4147-A177-3AD203B41FA5}">
                      <a16:colId xmlns:a16="http://schemas.microsoft.com/office/drawing/2014/main" val="20000"/>
                    </a:ext>
                  </a:extLst>
                </a:gridCol>
                <a:gridCol w="1714513">
                  <a:extLst>
                    <a:ext uri="{9D8B030D-6E8A-4147-A177-3AD203B41FA5}">
                      <a16:colId xmlns:a16="http://schemas.microsoft.com/office/drawing/2014/main" val="20001"/>
                    </a:ext>
                  </a:extLst>
                </a:gridCol>
              </a:tblGrid>
              <a:tr h="403899">
                <a:tc>
                  <a:txBody>
                    <a:bodyPr/>
                    <a:lstStyle/>
                    <a:p>
                      <a:pPr algn="l"/>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900.000,00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03899">
                <a:tc>
                  <a:txBody>
                    <a:bodyPr/>
                    <a:lstStyle/>
                    <a:p>
                      <a:pPr algn="l"/>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03899">
                <a:tc>
                  <a:txBody>
                    <a:bodyPr/>
                    <a:lstStyle/>
                    <a:p>
                      <a:pPr algn="l"/>
                      <a:r>
                        <a:rPr lang="tr-TR" sz="1800" b="1" dirty="0" smtClean="0">
                          <a:solidFill>
                            <a:schemeClr val="tx1"/>
                          </a:solidFill>
                          <a:latin typeface="Times New Roman" panose="02020603050405020304" pitchFamily="18" charset="0"/>
                          <a:cs typeface="Times New Roman" panose="02020603050405020304" pitchFamily="18" charset="0"/>
                        </a:rPr>
                        <a:t>2017 Yılı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450.000,00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288764">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baseline="0" dirty="0" smtClean="0">
                          <a:solidFill>
                            <a:schemeClr val="tx1"/>
                          </a:solidFill>
                          <a:latin typeface="Times New Roman" panose="02020603050405020304" pitchFamily="18" charset="0"/>
                          <a:cs typeface="Times New Roman" panose="02020603050405020304" pitchFamily="18" charset="0"/>
                        </a:rPr>
                        <a:t>İl Müdürlüğümüz ve Kilis </a:t>
                      </a:r>
                      <a:r>
                        <a:rPr lang="tr-TR" sz="1600" b="0" dirty="0" smtClean="0">
                          <a:solidFill>
                            <a:schemeClr val="tx1"/>
                          </a:solidFill>
                          <a:latin typeface="Times New Roman" panose="02020603050405020304" pitchFamily="18" charset="0"/>
                          <a:cs typeface="Times New Roman" panose="02020603050405020304" pitchFamily="18" charset="0"/>
                        </a:rPr>
                        <a:t>Belediye Başkanlığı tarafından ortak olarak gerçekleştirilmesi</a:t>
                      </a:r>
                      <a:r>
                        <a:rPr lang="tr-TR" sz="1600" b="0" baseline="0" dirty="0" smtClean="0">
                          <a:solidFill>
                            <a:schemeClr val="tx1"/>
                          </a:solidFill>
                          <a:latin typeface="Times New Roman" panose="02020603050405020304" pitchFamily="18" charset="0"/>
                          <a:cs typeface="Times New Roman" panose="02020603050405020304" pitchFamily="18" charset="0"/>
                        </a:rPr>
                        <a:t> gereken proje ile ilgili olarak, </a:t>
                      </a:r>
                      <a:r>
                        <a:rPr lang="tr-TR" sz="1600" b="0" dirty="0" smtClean="0">
                          <a:solidFill>
                            <a:schemeClr val="tx1"/>
                          </a:solidFill>
                          <a:latin typeface="Times New Roman" panose="02020603050405020304" pitchFamily="18" charset="0"/>
                          <a:cs typeface="Times New Roman" panose="02020603050405020304" pitchFamily="18" charset="0"/>
                        </a:rPr>
                        <a:t>Belediye Başkanlığı tarafından yapılan fiyat araştırmasında proje bütçesinin çok üzerinde maliyetler</a:t>
                      </a:r>
                      <a:r>
                        <a:rPr lang="tr-TR" sz="1600" b="0" baseline="0" dirty="0" smtClean="0">
                          <a:solidFill>
                            <a:schemeClr val="tx1"/>
                          </a:solidFill>
                          <a:latin typeface="Times New Roman" panose="02020603050405020304" pitchFamily="18" charset="0"/>
                          <a:cs typeface="Times New Roman" panose="02020603050405020304" pitchFamily="18" charset="0"/>
                        </a:rPr>
                        <a:t> çıkmış olup, konu ile ilgili </a:t>
                      </a:r>
                      <a:r>
                        <a:rPr lang="tr-TR" sz="1600" b="0" dirty="0" smtClean="0">
                          <a:solidFill>
                            <a:schemeClr val="tx1"/>
                          </a:solidFill>
                          <a:latin typeface="Times New Roman" panose="02020603050405020304" pitchFamily="18" charset="0"/>
                          <a:cs typeface="Times New Roman" panose="02020603050405020304" pitchFamily="18" charset="0"/>
                        </a:rPr>
                        <a:t>GAP BKİ Başkanlığına görüş sorulmuştur. Proje henüz başlamamıştır.</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8" name="Metin kutusu 6"/>
          <p:cNvSpPr txBox="1"/>
          <p:nvPr/>
        </p:nvSpPr>
        <p:spPr>
          <a:xfrm>
            <a:off x="2230506" y="1214422"/>
            <a:ext cx="4357718" cy="461665"/>
          </a:xfrm>
          <a:prstGeom prst="rect">
            <a:avLst/>
          </a:prstGeom>
          <a:noFill/>
        </p:spPr>
        <p:txBody>
          <a:bodyPr wrap="square" rtlCol="0">
            <a:spAutoFit/>
          </a:bodyPr>
          <a:lstStyle/>
          <a:p>
            <a:pPr algn="ctr"/>
            <a:r>
              <a:rPr lang="tr-TR" sz="2400" b="1" dirty="0" smtClean="0">
                <a:solidFill>
                  <a:srgbClr val="0000CC"/>
                </a:solidFill>
                <a:latin typeface="Times New Roman" panose="02020603050405020304" pitchFamily="18" charset="0"/>
                <a:cs typeface="Times New Roman" panose="02020603050405020304" pitchFamily="18" charset="0"/>
              </a:rPr>
              <a:t>BAŞLAMAYAN PROJELER</a:t>
            </a:r>
            <a:endParaRPr lang="tr-TR" sz="2400" b="1" dirty="0">
              <a:solidFill>
                <a:srgbClr val="0000B0"/>
              </a:solidFill>
              <a:latin typeface="Times New Roman" panose="02020603050405020304" pitchFamily="18" charset="0"/>
              <a:cs typeface="Times New Roman" panose="02020603050405020304" pitchFamily="18" charset="0"/>
            </a:endParaRPr>
          </a:p>
        </p:txBody>
      </p:sp>
      <p:sp>
        <p:nvSpPr>
          <p:cNvPr id="6" name="Metin kutusu 6"/>
          <p:cNvSpPr txBox="1"/>
          <p:nvPr/>
        </p:nvSpPr>
        <p:spPr>
          <a:xfrm>
            <a:off x="4500562" y="2143116"/>
            <a:ext cx="4357718"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Kilis İli ve İlçelerinde Bal Üretiminin Yaygınlaştırılması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7" name="9 Tablo"/>
          <p:cNvGraphicFramePr>
            <a:graphicFrameLocks noGrp="1"/>
          </p:cNvGraphicFramePr>
          <p:nvPr>
            <p:extLst>
              <p:ext uri="{D42A27DB-BD31-4B8C-83A1-F6EECF244321}">
                <p14:modId xmlns:p14="http://schemas.microsoft.com/office/powerpoint/2010/main" val="2546144505"/>
              </p:ext>
            </p:extLst>
          </p:nvPr>
        </p:nvGraphicFramePr>
        <p:xfrm>
          <a:off x="4714876" y="2907068"/>
          <a:ext cx="4071966" cy="3736642"/>
        </p:xfrm>
        <a:graphic>
          <a:graphicData uri="http://schemas.openxmlformats.org/drawingml/2006/table">
            <a:tbl>
              <a:tblPr firstRow="1" bandRow="1">
                <a:tableStyleId>{3B4B98B0-60AC-42C2-AFA5-B58CD77FA1E5}</a:tableStyleId>
              </a:tblPr>
              <a:tblGrid>
                <a:gridCol w="2357453">
                  <a:extLst>
                    <a:ext uri="{9D8B030D-6E8A-4147-A177-3AD203B41FA5}">
                      <a16:colId xmlns:a16="http://schemas.microsoft.com/office/drawing/2014/main" val="20000"/>
                    </a:ext>
                  </a:extLst>
                </a:gridCol>
                <a:gridCol w="1714513">
                  <a:extLst>
                    <a:ext uri="{9D8B030D-6E8A-4147-A177-3AD203B41FA5}">
                      <a16:colId xmlns:a16="http://schemas.microsoft.com/office/drawing/2014/main" val="20001"/>
                    </a:ext>
                  </a:extLst>
                </a:gridCol>
              </a:tblGrid>
              <a:tr h="403899">
                <a:tc>
                  <a:txBody>
                    <a:bodyPr/>
                    <a:lstStyle/>
                    <a:p>
                      <a:pPr algn="l"/>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300.000,00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03899">
                <a:tc>
                  <a:txBody>
                    <a:bodyPr/>
                    <a:lstStyle/>
                    <a:p>
                      <a:pPr algn="l"/>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03899">
                <a:tc>
                  <a:txBody>
                    <a:bodyPr/>
                    <a:lstStyle/>
                    <a:p>
                      <a:pPr algn="l"/>
                      <a:r>
                        <a:rPr lang="tr-TR" sz="1800" b="1" dirty="0" smtClean="0">
                          <a:solidFill>
                            <a:schemeClr val="tx1"/>
                          </a:solidFill>
                          <a:latin typeface="Times New Roman" panose="02020603050405020304" pitchFamily="18" charset="0"/>
                          <a:cs typeface="Times New Roman" panose="02020603050405020304" pitchFamily="18" charset="0"/>
                        </a:rPr>
                        <a:t>2017 Yılı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300.000,00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288764">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baseline="0" dirty="0" smtClean="0">
                          <a:solidFill>
                            <a:schemeClr val="tx1"/>
                          </a:solidFill>
                          <a:latin typeface="Times New Roman" panose="02020603050405020304" pitchFamily="18" charset="0"/>
                          <a:cs typeface="Times New Roman" panose="02020603050405020304" pitchFamily="18" charset="0"/>
                        </a:rPr>
                        <a:t>İl Müdürlüğümüz ve GAP Bölge Kalkınma İdaresi Başkanlığı arasında imzalanan 18.10.2017 tarihli protokol ile yürürlüğe girmiş olup, yararlanıcı katkı paylarının toplanmasına müteakip proje faaliyetlerine başlanılacaktır.</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2574696891"/>
              </p:ext>
            </p:extLst>
          </p:nvPr>
        </p:nvGraphicFramePr>
        <p:xfrm>
          <a:off x="214282" y="500042"/>
          <a:ext cx="8786874" cy="6214141"/>
        </p:xfrm>
        <a:graphic>
          <a:graphicData uri="http://schemas.openxmlformats.org/drawingml/2006/table">
            <a:tbl>
              <a:tblPr firstRow="1" bandRow="1">
                <a:tableStyleId>{5FD0F851-EC5A-4D38-B0AD-8093EC10F338}</a:tableStyleId>
              </a:tblPr>
              <a:tblGrid>
                <a:gridCol w="4393437">
                  <a:extLst>
                    <a:ext uri="{9D8B030D-6E8A-4147-A177-3AD203B41FA5}">
                      <a16:colId xmlns:a16="http://schemas.microsoft.com/office/drawing/2014/main" val="20000"/>
                    </a:ext>
                  </a:extLst>
                </a:gridCol>
                <a:gridCol w="4393437">
                  <a:extLst>
                    <a:ext uri="{9D8B030D-6E8A-4147-A177-3AD203B41FA5}">
                      <a16:colId xmlns:a16="http://schemas.microsoft.com/office/drawing/2014/main" val="20001"/>
                    </a:ext>
                  </a:extLst>
                </a:gridCol>
              </a:tblGrid>
              <a:tr h="366844">
                <a:tc>
                  <a:txBody>
                    <a:bodyPr/>
                    <a:lstStyle/>
                    <a:p>
                      <a:r>
                        <a:rPr lang="tr-TR" sz="1400" dirty="0" smtClean="0">
                          <a:solidFill>
                            <a:srgbClr val="FF0000"/>
                          </a:solidFill>
                          <a:latin typeface="Times New Roman" panose="02020603050405020304" pitchFamily="18" charset="0"/>
                          <a:cs typeface="Times New Roman" panose="02020603050405020304" pitchFamily="18" charset="0"/>
                        </a:rPr>
                        <a:t>TOPLAM</a:t>
                      </a:r>
                      <a:r>
                        <a:rPr lang="tr-TR" sz="1400" baseline="0" dirty="0" smtClean="0">
                          <a:solidFill>
                            <a:srgbClr val="FF0000"/>
                          </a:solidFill>
                          <a:latin typeface="Times New Roman" panose="02020603050405020304" pitchFamily="18" charset="0"/>
                          <a:cs typeface="Times New Roman" panose="02020603050405020304" pitchFamily="18" charset="0"/>
                        </a:rPr>
                        <a:t> PROJE SAYISI</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b="0" dirty="0" smtClean="0">
                          <a:solidFill>
                            <a:schemeClr val="tx1"/>
                          </a:solidFill>
                          <a:latin typeface="Times New Roman" panose="02020603050405020304" pitchFamily="18" charset="0"/>
                          <a:cs typeface="Times New Roman" panose="02020603050405020304" pitchFamily="18" charset="0"/>
                        </a:rPr>
                        <a:t>33</a:t>
                      </a:r>
                      <a:endParaRPr lang="tr-TR" sz="1400" b="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90412">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TOPLAM PROJE TUTARI</a:t>
                      </a:r>
                    </a:p>
                    <a:p>
                      <a:r>
                        <a:rPr lang="tr-TR" sz="1400" b="1" dirty="0" smtClean="0">
                          <a:solidFill>
                            <a:srgbClr val="FF0000"/>
                          </a:solidFill>
                          <a:latin typeface="Times New Roman" panose="02020603050405020304" pitchFamily="18" charset="0"/>
                          <a:cs typeface="Times New Roman" panose="02020603050405020304" pitchFamily="18" charset="0"/>
                        </a:rPr>
                        <a:t>(Genel</a:t>
                      </a:r>
                      <a:r>
                        <a:rPr lang="tr-TR" sz="1400" b="1" baseline="0" dirty="0" smtClean="0">
                          <a:solidFill>
                            <a:srgbClr val="FF0000"/>
                          </a:solidFill>
                          <a:latin typeface="Times New Roman" panose="02020603050405020304" pitchFamily="18" charset="0"/>
                          <a:cs typeface="Times New Roman" panose="02020603050405020304" pitchFamily="18" charset="0"/>
                        </a:rPr>
                        <a:t> Bütçe + GAP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2.373.840,98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72318">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ÖNCEKİ YILLAR HARCAMASI</a:t>
                      </a:r>
                    </a:p>
                    <a:p>
                      <a:r>
                        <a:rPr lang="tr-TR" sz="1400" b="1" dirty="0" smtClean="0">
                          <a:solidFill>
                            <a:srgbClr val="FF0000"/>
                          </a:solidFill>
                          <a:latin typeface="Times New Roman" panose="02020603050405020304" pitchFamily="18" charset="0"/>
                          <a:cs typeface="Times New Roman" panose="02020603050405020304" pitchFamily="18" charset="0"/>
                        </a:rPr>
                        <a:t>(Genel</a:t>
                      </a:r>
                      <a:r>
                        <a:rPr lang="tr-TR" sz="1400" b="1" baseline="0" dirty="0" smtClean="0">
                          <a:solidFill>
                            <a:srgbClr val="FF0000"/>
                          </a:solidFill>
                          <a:latin typeface="Times New Roman" panose="02020603050405020304" pitchFamily="18" charset="0"/>
                          <a:cs typeface="Times New Roman" panose="02020603050405020304" pitchFamily="18" charset="0"/>
                        </a:rPr>
                        <a:t> </a:t>
                      </a:r>
                      <a:r>
                        <a:rPr lang="tr-TR" sz="1400" b="1" dirty="0" smtClean="0">
                          <a:solidFill>
                            <a:srgbClr val="FF0000"/>
                          </a:solidFill>
                          <a:latin typeface="Times New Roman" panose="02020603050405020304" pitchFamily="18" charset="0"/>
                          <a:cs typeface="Times New Roman" panose="02020603050405020304" pitchFamily="18" charset="0"/>
                        </a:rPr>
                        <a:t>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0,00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54224">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2017 YILI</a:t>
                      </a:r>
                      <a:r>
                        <a:rPr lang="tr-TR" sz="1400" b="1" baseline="0" dirty="0" smtClean="0">
                          <a:solidFill>
                            <a:srgbClr val="FF0000"/>
                          </a:solidFill>
                          <a:latin typeface="Times New Roman" panose="02020603050405020304" pitchFamily="18" charset="0"/>
                          <a:cs typeface="Times New Roman" panose="02020603050405020304" pitchFamily="18" charset="0"/>
                        </a:rPr>
                        <a:t> ÖDENEĞİ</a:t>
                      </a:r>
                    </a:p>
                    <a:p>
                      <a:r>
                        <a:rPr lang="tr-TR" sz="1400" b="1" baseline="0" dirty="0" smtClean="0">
                          <a:solidFill>
                            <a:srgbClr val="FF0000"/>
                          </a:solidFill>
                          <a:latin typeface="Times New Roman" panose="02020603050405020304" pitchFamily="18" charset="0"/>
                          <a:cs typeface="Times New Roman" panose="02020603050405020304" pitchFamily="18" charset="0"/>
                        </a:rPr>
                        <a:t>(Genel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827.840,98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36130">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2017 YIL</a:t>
                      </a:r>
                      <a:r>
                        <a:rPr lang="tr-TR" sz="1400" b="1" baseline="0" dirty="0" smtClean="0">
                          <a:solidFill>
                            <a:srgbClr val="FF0000"/>
                          </a:solidFill>
                          <a:latin typeface="Times New Roman" panose="02020603050405020304" pitchFamily="18" charset="0"/>
                          <a:cs typeface="Times New Roman" panose="02020603050405020304" pitchFamily="18" charset="0"/>
                        </a:rPr>
                        <a:t> İÇİNDE GELEN </a:t>
                      </a:r>
                      <a:r>
                        <a:rPr lang="tr-TR" sz="1400" b="1" dirty="0" smtClean="0">
                          <a:solidFill>
                            <a:srgbClr val="FF0000"/>
                          </a:solidFill>
                          <a:latin typeface="Times New Roman" panose="02020603050405020304" pitchFamily="18" charset="0"/>
                          <a:cs typeface="Times New Roman" panose="02020603050405020304" pitchFamily="18" charset="0"/>
                        </a:rPr>
                        <a:t>ÖDENEĞİ</a:t>
                      </a:r>
                    </a:p>
                    <a:p>
                      <a:r>
                        <a:rPr lang="tr-TR" sz="1400" b="1" dirty="0" smtClean="0">
                          <a:solidFill>
                            <a:srgbClr val="FF0000"/>
                          </a:solidFill>
                          <a:latin typeface="Times New Roman" panose="02020603050405020304" pitchFamily="18" charset="0"/>
                          <a:cs typeface="Times New Roman" panose="02020603050405020304" pitchFamily="18" charset="0"/>
                        </a:rPr>
                        <a:t>(Genel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827.229,98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489474">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DÖNEM SONUNA KADAR YAPILAN HARCAMA</a:t>
                      </a:r>
                    </a:p>
                    <a:p>
                      <a:r>
                        <a:rPr lang="tr-TR" sz="1400" b="1" dirty="0" smtClean="0">
                          <a:solidFill>
                            <a:srgbClr val="FF0000"/>
                          </a:solidFill>
                          <a:latin typeface="Times New Roman" panose="02020603050405020304" pitchFamily="18" charset="0"/>
                          <a:cs typeface="Times New Roman" panose="02020603050405020304" pitchFamily="18" charset="0"/>
                        </a:rPr>
                        <a:t> (Genel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743.537,04 </a:t>
                      </a:r>
                      <a:r>
                        <a:rPr lang="tr-TR" sz="1400" baseline="0" dirty="0" smtClean="0">
                          <a:solidFill>
                            <a:schemeClr val="tx1"/>
                          </a:solidFill>
                          <a:latin typeface="Times New Roman" panose="02020603050405020304" pitchFamily="18" charset="0"/>
                          <a:cs typeface="Times New Roman" panose="02020603050405020304" pitchFamily="18" charset="0"/>
                        </a:rPr>
                        <a:t>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471380">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PARASAL GERÇEKLEŞTİRME</a:t>
                      </a:r>
                    </a:p>
                    <a:p>
                      <a:r>
                        <a:rPr lang="tr-TR" sz="1400" b="1" dirty="0" smtClean="0">
                          <a:solidFill>
                            <a:srgbClr val="FF0000"/>
                          </a:solidFill>
                          <a:latin typeface="Times New Roman" panose="02020603050405020304" pitchFamily="18" charset="0"/>
                          <a:cs typeface="Times New Roman" panose="02020603050405020304" pitchFamily="18" charset="0"/>
                        </a:rPr>
                        <a:t>(Genel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b="0" u="none" dirty="0" smtClean="0">
                          <a:solidFill>
                            <a:schemeClr val="tx1"/>
                          </a:solidFill>
                          <a:latin typeface="Times New Roman" panose="02020603050405020304" pitchFamily="18" charset="0"/>
                          <a:cs typeface="Times New Roman" panose="02020603050405020304" pitchFamily="18" charset="0"/>
                        </a:rPr>
                        <a:t>% 90,67</a:t>
                      </a:r>
                      <a:endParaRPr lang="tr-TR" sz="1400" b="0" u="none"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6"/>
                  </a:ext>
                </a:extLst>
              </a:tr>
              <a:tr h="524724">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ÖNCEKİ YILLAR HARCAMASI</a:t>
                      </a:r>
                    </a:p>
                    <a:p>
                      <a:r>
                        <a:rPr lang="tr-TR" sz="1400" b="1" dirty="0" smtClean="0">
                          <a:solidFill>
                            <a:srgbClr val="FF0000"/>
                          </a:solidFill>
                          <a:latin typeface="Times New Roman" panose="02020603050405020304" pitchFamily="18" charset="0"/>
                          <a:cs typeface="Times New Roman" panose="02020603050405020304" pitchFamily="18" charset="0"/>
                        </a:rPr>
                        <a:t>(GAP</a:t>
                      </a:r>
                      <a:r>
                        <a:rPr lang="tr-TR" sz="1400" b="1" baseline="0" dirty="0" smtClean="0">
                          <a:solidFill>
                            <a:srgbClr val="FF0000"/>
                          </a:solidFill>
                          <a:latin typeface="Times New Roman" panose="02020603050405020304" pitchFamily="18" charset="0"/>
                          <a:cs typeface="Times New Roman" panose="02020603050405020304" pitchFamily="18" charset="0"/>
                        </a:rPr>
                        <a:t> </a:t>
                      </a:r>
                      <a:r>
                        <a:rPr lang="tr-TR" sz="1400" b="1" dirty="0" smtClean="0">
                          <a:solidFill>
                            <a:srgbClr val="FF0000"/>
                          </a:solidFill>
                          <a:latin typeface="Times New Roman" panose="02020603050405020304" pitchFamily="18" charset="0"/>
                          <a:cs typeface="Times New Roman" panose="02020603050405020304" pitchFamily="18" charset="0"/>
                        </a:rPr>
                        <a:t>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17.700,00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7"/>
                  </a:ext>
                </a:extLst>
              </a:tr>
              <a:tr h="500066">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2017 YILI ÖDENEĞİ</a:t>
                      </a:r>
                    </a:p>
                    <a:p>
                      <a:r>
                        <a:rPr lang="tr-TR" sz="1400" b="1" dirty="0" smtClean="0">
                          <a:solidFill>
                            <a:srgbClr val="FF0000"/>
                          </a:solidFill>
                          <a:latin typeface="Times New Roman" panose="02020603050405020304" pitchFamily="18" charset="0"/>
                          <a:cs typeface="Times New Roman" panose="02020603050405020304" pitchFamily="18" charset="0"/>
                        </a:rPr>
                        <a:t>(GAP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1.546.600,00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8"/>
                  </a:ext>
                </a:extLst>
              </a:tr>
              <a:tr h="481972">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DÖNEM SONUNA KADAR YAPILAN HARCAMA</a:t>
                      </a:r>
                    </a:p>
                    <a:p>
                      <a:r>
                        <a:rPr lang="tr-TR" sz="1400" b="1" dirty="0" smtClean="0">
                          <a:solidFill>
                            <a:srgbClr val="FF0000"/>
                          </a:solidFill>
                          <a:latin typeface="Times New Roman" panose="02020603050405020304" pitchFamily="18" charset="0"/>
                          <a:cs typeface="Times New Roman" panose="02020603050405020304" pitchFamily="18" charset="0"/>
                        </a:rPr>
                        <a:t> (GAP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49.217,42 </a:t>
                      </a:r>
                      <a:r>
                        <a:rPr lang="tr-TR" sz="1400" baseline="0" dirty="0" smtClean="0">
                          <a:solidFill>
                            <a:schemeClr val="tx1"/>
                          </a:solidFill>
                          <a:latin typeface="Times New Roman" panose="02020603050405020304" pitchFamily="18" charset="0"/>
                          <a:cs typeface="Times New Roman" panose="02020603050405020304" pitchFamily="18" charset="0"/>
                        </a:rPr>
                        <a:t>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9"/>
                  </a:ext>
                </a:extLst>
              </a:tr>
              <a:tr h="535316">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TOPLAM</a:t>
                      </a:r>
                      <a:r>
                        <a:rPr lang="tr-TR" sz="1400" b="1" baseline="0" dirty="0" smtClean="0">
                          <a:solidFill>
                            <a:srgbClr val="FF0000"/>
                          </a:solidFill>
                          <a:latin typeface="Times New Roman" panose="02020603050405020304" pitchFamily="18" charset="0"/>
                          <a:cs typeface="Times New Roman" panose="02020603050405020304" pitchFamily="18" charset="0"/>
                        </a:rPr>
                        <a:t> HARCAMA</a:t>
                      </a:r>
                    </a:p>
                    <a:p>
                      <a:r>
                        <a:rPr lang="tr-TR" sz="1400" b="1" baseline="0" dirty="0" smtClean="0">
                          <a:solidFill>
                            <a:srgbClr val="FF0000"/>
                          </a:solidFill>
                          <a:latin typeface="Times New Roman" panose="02020603050405020304" pitchFamily="18" charset="0"/>
                          <a:cs typeface="Times New Roman" panose="02020603050405020304" pitchFamily="18" charset="0"/>
                        </a:rPr>
                        <a:t>(Önceki Yıllar + Dönem Sonu)</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solidFill>
                            <a:schemeClr val="tx1"/>
                          </a:solidFill>
                          <a:latin typeface="Times New Roman" panose="02020603050405020304" pitchFamily="18" charset="0"/>
                          <a:cs typeface="Times New Roman" panose="02020603050405020304" pitchFamily="18" charset="0"/>
                        </a:rPr>
                        <a:t>66.917,42 TL</a:t>
                      </a:r>
                      <a:endParaRPr lang="tr-TR"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10"/>
                  </a:ext>
                </a:extLst>
              </a:tr>
              <a:tr h="641977">
                <a:tc>
                  <a:txBody>
                    <a:bodyPr/>
                    <a:lstStyle/>
                    <a:p>
                      <a:r>
                        <a:rPr lang="tr-TR" sz="1400" b="1" dirty="0" smtClean="0">
                          <a:solidFill>
                            <a:srgbClr val="FF0000"/>
                          </a:solidFill>
                          <a:latin typeface="Times New Roman" panose="02020603050405020304" pitchFamily="18" charset="0"/>
                          <a:cs typeface="Times New Roman" panose="02020603050405020304" pitchFamily="18" charset="0"/>
                        </a:rPr>
                        <a:t>PARASAL GERÇEKLEŞTİRME</a:t>
                      </a:r>
                    </a:p>
                    <a:p>
                      <a:r>
                        <a:rPr lang="tr-TR" sz="1400" b="1" dirty="0" smtClean="0">
                          <a:solidFill>
                            <a:srgbClr val="FF0000"/>
                          </a:solidFill>
                          <a:latin typeface="Times New Roman" panose="02020603050405020304" pitchFamily="18" charset="0"/>
                          <a:cs typeface="Times New Roman" panose="02020603050405020304" pitchFamily="18" charset="0"/>
                        </a:rPr>
                        <a:t>(GAP Bütçe)</a:t>
                      </a:r>
                      <a:endParaRPr lang="tr-TR"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400" u="none" dirty="0" smtClean="0">
                          <a:solidFill>
                            <a:schemeClr val="tx1"/>
                          </a:solidFill>
                          <a:latin typeface="Times New Roman" panose="02020603050405020304" pitchFamily="18" charset="0"/>
                          <a:cs typeface="Times New Roman" panose="02020603050405020304" pitchFamily="18" charset="0"/>
                        </a:rPr>
                        <a:t>% 4</a:t>
                      </a:r>
                      <a:endParaRPr lang="tr-TR" sz="1400" u="none"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11"/>
                  </a:ext>
                </a:extLst>
              </a:tr>
            </a:tbl>
          </a:graphicData>
        </a:graphic>
      </p:graphicFrame>
      <p:sp>
        <p:nvSpPr>
          <p:cNvPr id="7" name="Dikdörtgen 6"/>
          <p:cNvSpPr/>
          <p:nvPr/>
        </p:nvSpPr>
        <p:spPr>
          <a:xfrm>
            <a:off x="2786050" y="0"/>
            <a:ext cx="6186886" cy="400110"/>
          </a:xfrm>
          <a:prstGeom prst="rect">
            <a:avLst/>
          </a:prstGeom>
        </p:spPr>
        <p:txBody>
          <a:bodyPr wrap="none">
            <a:spAutoFit/>
          </a:bodyPr>
          <a:lstStyle/>
          <a:p>
            <a:r>
              <a:rPr lang="tr-TR" sz="2000" b="1" dirty="0" smtClean="0">
                <a:latin typeface="Times New Roman" panose="02020603050405020304" pitchFamily="18" charset="0"/>
                <a:cs typeface="Times New Roman" panose="02020603050405020304" pitchFamily="18" charset="0"/>
              </a:rPr>
              <a:t>İL GIDA TARIM VE HAYVANCILIK MÜDÜRLÜĞÜ</a:t>
            </a:r>
            <a:endParaRPr lang="tr-TR"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C11\Desktop\IMG_3325.JPG"/>
          <p:cNvPicPr>
            <a:picLocks noChangeAspect="1" noChangeArrowheads="1"/>
          </p:cNvPicPr>
          <p:nvPr/>
        </p:nvPicPr>
        <p:blipFill>
          <a:blip r:embed="rId2" cstate="print"/>
          <a:srcRect/>
          <a:stretch>
            <a:fillRect/>
          </a:stretch>
        </p:blipFill>
        <p:spPr bwMode="auto">
          <a:xfrm>
            <a:off x="785786" y="714356"/>
            <a:ext cx="1785919" cy="22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descr="C:\Users\PC11\Desktop\IMG_3240.JPG"/>
          <p:cNvPicPr>
            <a:picLocks noChangeAspect="1" noChangeArrowheads="1"/>
          </p:cNvPicPr>
          <p:nvPr/>
        </p:nvPicPr>
        <p:blipFill>
          <a:blip r:embed="rId3" cstate="print"/>
          <a:srcRect/>
          <a:stretch>
            <a:fillRect/>
          </a:stretch>
        </p:blipFill>
        <p:spPr bwMode="auto">
          <a:xfrm>
            <a:off x="6143636" y="714356"/>
            <a:ext cx="221457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PC11\Desktop\kilis-te-tavuk-isletmeleri-denetledi-9158151_300.jpg"/>
          <p:cNvPicPr>
            <a:picLocks noChangeAspect="1" noChangeArrowheads="1"/>
          </p:cNvPicPr>
          <p:nvPr/>
        </p:nvPicPr>
        <p:blipFill>
          <a:blip r:embed="rId4"/>
          <a:srcRect/>
          <a:stretch>
            <a:fillRect/>
          </a:stretch>
        </p:blipFill>
        <p:spPr bwMode="auto">
          <a:xfrm>
            <a:off x="2571736" y="714356"/>
            <a:ext cx="3556005" cy="2278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
        <p:nvSpPr>
          <p:cNvPr id="7" name="Metin kutusu 5"/>
          <p:cNvSpPr txBox="1"/>
          <p:nvPr/>
        </p:nvSpPr>
        <p:spPr>
          <a:xfrm>
            <a:off x="2685543" y="3006866"/>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Genç Çiftçilere Hibe Desteği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3478275268"/>
              </p:ext>
            </p:extLst>
          </p:nvPr>
        </p:nvGraphicFramePr>
        <p:xfrm>
          <a:off x="357158" y="3929066"/>
          <a:ext cx="8429684" cy="2834640"/>
        </p:xfrm>
        <a:graphic>
          <a:graphicData uri="http://schemas.openxmlformats.org/drawingml/2006/table">
            <a:tbl>
              <a:tblPr firstRow="1" bandRow="1">
                <a:tableStyleId>{3B4B98B0-60AC-42C2-AFA5-B58CD77FA1E5}</a:tableStyleId>
              </a:tblPr>
              <a:tblGrid>
                <a:gridCol w="4857785">
                  <a:extLst>
                    <a:ext uri="{9D8B030D-6E8A-4147-A177-3AD203B41FA5}">
                      <a16:colId xmlns:a16="http://schemas.microsoft.com/office/drawing/2014/main" val="20000"/>
                    </a:ext>
                  </a:extLst>
                </a:gridCol>
                <a:gridCol w="3571899">
                  <a:extLst>
                    <a:ext uri="{9D8B030D-6E8A-4147-A177-3AD203B41FA5}">
                      <a16:colId xmlns:a16="http://schemas.microsoft.com/office/drawing/2014/main" val="20001"/>
                    </a:ext>
                  </a:extLst>
                </a:gridCol>
              </a:tblGrid>
              <a:tr h="357190">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Adedi</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123</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6874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Proje Tutarı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1" dirty="0" smtClean="0">
                          <a:solidFill>
                            <a:schemeClr val="tx1"/>
                          </a:solidFill>
                          <a:latin typeface="Times New Roman" panose="02020603050405020304" pitchFamily="18" charset="0"/>
                          <a:cs typeface="Times New Roman" panose="02020603050405020304" pitchFamily="18" charset="0"/>
                        </a:rPr>
                        <a:t>3.690.000,00</a:t>
                      </a:r>
                      <a:r>
                        <a:rPr lang="tr-TR" sz="1800" b="1" baseline="0" dirty="0" smtClean="0">
                          <a:solidFill>
                            <a:schemeClr val="tx1"/>
                          </a:solidFill>
                          <a:latin typeface="Times New Roman" panose="02020603050405020304" pitchFamily="18" charset="0"/>
                          <a:cs typeface="Times New Roman" panose="02020603050405020304" pitchFamily="18" charset="0"/>
                        </a:rPr>
                        <a:t>TL</a:t>
                      </a:r>
                      <a:endParaRPr lang="tr-TR"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862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Hibe Tutarı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1" dirty="0" smtClean="0">
                          <a:solidFill>
                            <a:schemeClr val="tx1"/>
                          </a:solidFill>
                          <a:latin typeface="Times New Roman" panose="02020603050405020304" pitchFamily="18" charset="0"/>
                          <a:cs typeface="Times New Roman" panose="02020603050405020304" pitchFamily="18" charset="0"/>
                        </a:rPr>
                        <a:t>3.690.000,00 TL</a:t>
                      </a:r>
                      <a:endParaRPr lang="tr-TR"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320488">
                <a:tc gridSpan="2">
                  <a:txBody>
                    <a:bodyPr/>
                    <a:lstStyle/>
                    <a:p>
                      <a:pPr algn="just"/>
                      <a:r>
                        <a:rPr lang="tr-TR" sz="1800" b="1" dirty="0" smtClean="0">
                          <a:solidFill>
                            <a:schemeClr val="tx1"/>
                          </a:solidFill>
                          <a:latin typeface="Times New Roman" pitchFamily="18" charset="0"/>
                          <a:cs typeface="Times New Roman" pitchFamily="18" charset="0"/>
                        </a:rPr>
                        <a:t>Proje</a:t>
                      </a:r>
                      <a:r>
                        <a:rPr lang="tr-TR" sz="1800" b="1" baseline="0" dirty="0" smtClean="0">
                          <a:solidFill>
                            <a:schemeClr val="tx1"/>
                          </a:solidFill>
                          <a:latin typeface="Times New Roman" pitchFamily="18" charset="0"/>
                          <a:cs typeface="Times New Roman" pitchFamily="18" charset="0"/>
                        </a:rPr>
                        <a:t> Hakkında Kısa Öz Bilgi</a:t>
                      </a:r>
                    </a:p>
                    <a:p>
                      <a:pPr algn="just"/>
                      <a:r>
                        <a:rPr lang="tr-TR" sz="1800" dirty="0" smtClean="0">
                          <a:latin typeface="Times New Roman" pitchFamily="18" charset="0"/>
                          <a:cs typeface="Times New Roman" pitchFamily="18" charset="0"/>
                        </a:rPr>
                        <a:t>Kırsal alanda yaşayan genç çiftçilerin mahallinde uygulayacağı bitkisel,  hayvansal, yöresel tarım ürünleri, kültür mantarı üretimi, arı ve arı ürünleri yetiştiriciliği, kanatlı, kontrollü örtü altı yetiştiriciliği, tıbbi ve aromatik bitki üretimi, işlenmesi, depolanması ve paketlenmesine yönelik projelere 2017 yılında </a:t>
                      </a:r>
                      <a:r>
                        <a:rPr lang="tr-TR" sz="1800" b="1" dirty="0" smtClean="0">
                          <a:latin typeface="Times New Roman" pitchFamily="18" charset="0"/>
                          <a:cs typeface="Times New Roman" pitchFamily="18" charset="0"/>
                        </a:rPr>
                        <a:t>30.000,00 TL  hibe</a:t>
                      </a:r>
                      <a:r>
                        <a:rPr lang="tr-TR" sz="1800" dirty="0" smtClean="0">
                          <a:latin typeface="Times New Roman" pitchFamily="18" charset="0"/>
                          <a:cs typeface="Times New Roman" pitchFamily="18" charset="0"/>
                        </a:rPr>
                        <a:t> ödemesi</a:t>
                      </a:r>
                      <a:r>
                        <a:rPr lang="tr-TR" sz="1800" baseline="0" dirty="0" smtClean="0">
                          <a:latin typeface="Times New Roman" pitchFamily="18" charset="0"/>
                          <a:cs typeface="Times New Roman" pitchFamily="18" charset="0"/>
                        </a:rPr>
                        <a:t> yapılmaktadır.</a:t>
                      </a:r>
                      <a:endParaRPr lang="tr-TR" sz="1800" b="1" dirty="0">
                        <a:solidFill>
                          <a:schemeClr val="tx1"/>
                        </a:solidFill>
                        <a:latin typeface="Times New Roman" pitchFamily="18" charset="0"/>
                        <a:cs typeface="Times New Roman"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20160726_140326.jpg"/>
          <p:cNvPicPr>
            <a:picLocks noChangeAspect="1"/>
          </p:cNvPicPr>
          <p:nvPr/>
        </p:nvPicPr>
        <p:blipFill>
          <a:blip r:embed="rId2" cstate="print"/>
          <a:stretch>
            <a:fillRect/>
          </a:stretch>
        </p:blipFill>
        <p:spPr>
          <a:xfrm>
            <a:off x="357158" y="571480"/>
            <a:ext cx="2000264" cy="12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Resim" descr="20161005_140409.jpg"/>
          <p:cNvPicPr>
            <a:picLocks noChangeAspect="1"/>
          </p:cNvPicPr>
          <p:nvPr/>
        </p:nvPicPr>
        <p:blipFill>
          <a:blip r:embed="rId3" cstate="print"/>
          <a:stretch>
            <a:fillRect/>
          </a:stretch>
        </p:blipFill>
        <p:spPr>
          <a:xfrm>
            <a:off x="2357422" y="571480"/>
            <a:ext cx="2160000" cy="12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20161003_105059.jpg"/>
          <p:cNvPicPr>
            <a:picLocks noChangeAspect="1"/>
          </p:cNvPicPr>
          <p:nvPr/>
        </p:nvPicPr>
        <p:blipFill>
          <a:blip r:embed="rId4" cstate="print"/>
          <a:stretch>
            <a:fillRect/>
          </a:stretch>
        </p:blipFill>
        <p:spPr>
          <a:xfrm>
            <a:off x="2357422" y="1785926"/>
            <a:ext cx="2160000" cy="12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Resim" descr="20161004_162157.jpg"/>
          <p:cNvPicPr>
            <a:picLocks noChangeAspect="1"/>
          </p:cNvPicPr>
          <p:nvPr/>
        </p:nvPicPr>
        <p:blipFill>
          <a:blip r:embed="rId5" cstate="print"/>
          <a:stretch>
            <a:fillRect/>
          </a:stretch>
        </p:blipFill>
        <p:spPr>
          <a:xfrm>
            <a:off x="357158" y="1785926"/>
            <a:ext cx="2000264" cy="12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Asus\Desktop\11781732_460247470811699_2302175283321020133_n.jpg"/>
          <p:cNvPicPr>
            <a:picLocks noChangeAspect="1" noChangeArrowheads="1"/>
          </p:cNvPicPr>
          <p:nvPr/>
        </p:nvPicPr>
        <p:blipFill>
          <a:blip r:embed="rId6" cstate="print">
            <a:lum bright="20000"/>
            <a:extLst>
              <a:ext uri="{28A0092B-C50C-407E-A947-70E740481C1C}">
                <a14:useLocalDpi xmlns:a14="http://schemas.microsoft.com/office/drawing/2010/main" val="0"/>
              </a:ext>
            </a:extLst>
          </a:blip>
          <a:srcRect r="25016"/>
          <a:stretch>
            <a:fillRect/>
          </a:stretch>
        </p:blipFill>
        <p:spPr bwMode="auto">
          <a:xfrm flipH="1">
            <a:off x="4929189" y="714356"/>
            <a:ext cx="1643074"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4" descr="C:\Users\win8\Desktop\sulama\Ökkeş UĞURLU(Memet) 2.JPG"/>
          <p:cNvPicPr>
            <a:picLocks noChangeAspect="1" noChangeArrowheads="1"/>
          </p:cNvPicPr>
          <p:nvPr/>
        </p:nvPicPr>
        <p:blipFill>
          <a:blip r:embed="rId7" cstate="print">
            <a:lum bright="10000"/>
            <a:extLst>
              <a:ext uri="{28A0092B-C50C-407E-A947-70E740481C1C}">
                <a14:useLocalDpi xmlns:a14="http://schemas.microsoft.com/office/drawing/2010/main" val="0"/>
              </a:ext>
            </a:extLst>
          </a:blip>
          <a:stretch>
            <a:fillRect/>
          </a:stretch>
        </p:blipFill>
        <p:spPr bwMode="auto">
          <a:xfrm flipH="1">
            <a:off x="6572264" y="714356"/>
            <a:ext cx="1785950"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3" descr="C:\Users\win8\Desktop\sulama\DSC05454.JPG"/>
          <p:cNvPicPr>
            <a:picLocks noChangeAspect="1" noChangeArrowheads="1"/>
          </p:cNvPicPr>
          <p:nvPr/>
        </p:nvPicPr>
        <p:blipFill>
          <a:blip r:embed="rId8" cstate="print">
            <a:lum bright="10000"/>
            <a:extLst>
              <a:ext uri="{28A0092B-C50C-407E-A947-70E740481C1C}">
                <a14:useLocalDpi xmlns:a14="http://schemas.microsoft.com/office/drawing/2010/main" val="0"/>
              </a:ext>
            </a:extLst>
          </a:blip>
          <a:stretch>
            <a:fillRect/>
          </a:stretch>
        </p:blipFill>
        <p:spPr bwMode="auto">
          <a:xfrm flipH="1">
            <a:off x="6572264" y="1928802"/>
            <a:ext cx="1785950"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5" descr="C:\Users\win8\Desktop\sulama\Murat SALİH 2.JPG"/>
          <p:cNvPicPr>
            <a:picLocks noChangeAspect="1" noChangeArrowheads="1"/>
          </p:cNvPicPr>
          <p:nvPr/>
        </p:nvPicPr>
        <p:blipFill>
          <a:blip r:embed="rId9" cstate="print">
            <a:lum bright="10000"/>
            <a:extLst>
              <a:ext uri="{28A0092B-C50C-407E-A947-70E740481C1C}">
                <a14:useLocalDpi xmlns:a14="http://schemas.microsoft.com/office/drawing/2010/main" val="0"/>
              </a:ext>
            </a:extLst>
          </a:blip>
          <a:stretch>
            <a:fillRect/>
          </a:stretch>
        </p:blipFill>
        <p:spPr bwMode="auto">
          <a:xfrm flipH="1">
            <a:off x="4929190" y="1928802"/>
            <a:ext cx="1643074"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Metin kutusu 5"/>
          <p:cNvSpPr txBox="1"/>
          <p:nvPr/>
        </p:nvSpPr>
        <p:spPr>
          <a:xfrm>
            <a:off x="428596" y="2928934"/>
            <a:ext cx="3672407" cy="646331"/>
          </a:xfrm>
          <a:prstGeom prst="rect">
            <a:avLst/>
          </a:prstGeom>
          <a:noFill/>
        </p:spPr>
        <p:txBody>
          <a:bodyPr wrap="square" rtlCol="0">
            <a:spAutoFit/>
          </a:bodyPr>
          <a:lstStyle/>
          <a:p>
            <a:pPr algn="ctr"/>
            <a:r>
              <a:rPr lang="tr-TR" b="1" dirty="0" smtClean="0">
                <a:solidFill>
                  <a:srgbClr val="0000CC"/>
                </a:solidFill>
                <a:latin typeface="Times New Roman" panose="02020603050405020304" pitchFamily="18" charset="0"/>
                <a:cs typeface="Times New Roman" panose="02020603050405020304" pitchFamily="18" charset="0"/>
              </a:rPr>
              <a:t>Kırsal Kalkınma Yatırımları XI. Etap Projeleri</a:t>
            </a:r>
            <a:endParaRPr lang="tr-TR" b="1" dirty="0">
              <a:solidFill>
                <a:srgbClr val="0000B0"/>
              </a:solidFill>
              <a:latin typeface="Times New Roman" panose="02020603050405020304" pitchFamily="18" charset="0"/>
              <a:cs typeface="Times New Roman" panose="02020603050405020304" pitchFamily="18" charset="0"/>
            </a:endParaRPr>
          </a:p>
        </p:txBody>
      </p:sp>
      <p:sp>
        <p:nvSpPr>
          <p:cNvPr id="12" name="Metin kutusu 6"/>
          <p:cNvSpPr txBox="1"/>
          <p:nvPr/>
        </p:nvSpPr>
        <p:spPr>
          <a:xfrm>
            <a:off x="4920213" y="3078304"/>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Bireysel Sulama Makine ve Ekipman Desteği Projeleri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13" name="9 Tablo"/>
          <p:cNvGraphicFramePr>
            <a:graphicFrameLocks noGrp="1"/>
          </p:cNvGraphicFramePr>
          <p:nvPr>
            <p:extLst>
              <p:ext uri="{D42A27DB-BD31-4B8C-83A1-F6EECF244321}">
                <p14:modId xmlns:p14="http://schemas.microsoft.com/office/powerpoint/2010/main" val="3424417675"/>
              </p:ext>
            </p:extLst>
          </p:nvPr>
        </p:nvGraphicFramePr>
        <p:xfrm>
          <a:off x="71406" y="3571876"/>
          <a:ext cx="4714909" cy="3222310"/>
        </p:xfrm>
        <a:graphic>
          <a:graphicData uri="http://schemas.openxmlformats.org/drawingml/2006/table">
            <a:tbl>
              <a:tblPr firstRow="1" bandRow="1">
                <a:tableStyleId>{3B4B98B0-60AC-42C2-AFA5-B58CD77FA1E5}</a:tableStyleId>
              </a:tblPr>
              <a:tblGrid>
                <a:gridCol w="2946818">
                  <a:extLst>
                    <a:ext uri="{9D8B030D-6E8A-4147-A177-3AD203B41FA5}">
                      <a16:colId xmlns:a16="http://schemas.microsoft.com/office/drawing/2014/main" val="20000"/>
                    </a:ext>
                  </a:extLst>
                </a:gridCol>
                <a:gridCol w="1768091">
                  <a:extLst>
                    <a:ext uri="{9D8B030D-6E8A-4147-A177-3AD203B41FA5}">
                      <a16:colId xmlns:a16="http://schemas.microsoft.com/office/drawing/2014/main" val="20001"/>
                    </a:ext>
                  </a:extLst>
                </a:gridCol>
              </a:tblGrid>
              <a:tr h="357190">
                <a:tc>
                  <a:txBody>
                    <a:bodyPr/>
                    <a:lstStyle/>
                    <a:p>
                      <a:r>
                        <a:rPr lang="tr-TR" sz="1600" dirty="0" smtClean="0">
                          <a:solidFill>
                            <a:schemeClr val="tx1"/>
                          </a:solidFill>
                          <a:latin typeface="Times New Roman" panose="02020603050405020304" pitchFamily="18" charset="0"/>
                          <a:cs typeface="Times New Roman" panose="02020603050405020304" pitchFamily="18" charset="0"/>
                        </a:rPr>
                        <a:t>Proje Adedi (Programa</a:t>
                      </a:r>
                      <a:r>
                        <a:rPr lang="tr-TR" sz="1600" baseline="0" dirty="0" smtClean="0">
                          <a:solidFill>
                            <a:schemeClr val="tx1"/>
                          </a:solidFill>
                          <a:latin typeface="Times New Roman" panose="02020603050405020304" pitchFamily="18" charset="0"/>
                          <a:cs typeface="Times New Roman" panose="02020603050405020304" pitchFamily="18" charset="0"/>
                        </a:rPr>
                        <a:t> Alınan</a:t>
                      </a:r>
                      <a:r>
                        <a:rPr lang="tr-TR" sz="1600" dirty="0" smtClean="0">
                          <a:solidFill>
                            <a:schemeClr val="tx1"/>
                          </a:solidFill>
                          <a:latin typeface="Times New Roman" panose="02020603050405020304" pitchFamily="18" charset="0"/>
                          <a:cs typeface="Times New Roman" panose="02020603050405020304" pitchFamily="18" charset="0"/>
                        </a:rPr>
                        <a:t>)</a:t>
                      </a:r>
                      <a:endParaRPr lang="tr-TR"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600" dirty="0" smtClean="0">
                          <a:latin typeface="Times New Roman" panose="02020603050405020304" pitchFamily="18" charset="0"/>
                          <a:cs typeface="Times New Roman" panose="02020603050405020304" pitchFamily="18" charset="0"/>
                        </a:rPr>
                        <a:t>14</a:t>
                      </a:r>
                      <a:endParaRPr lang="tr-TR"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555097">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Hibeye</a:t>
                      </a:r>
                      <a:r>
                        <a:rPr lang="tr-TR" sz="1600" b="1" baseline="0" dirty="0" smtClean="0">
                          <a:solidFill>
                            <a:schemeClr val="tx1"/>
                          </a:solidFill>
                          <a:latin typeface="Times New Roman" panose="02020603050405020304" pitchFamily="18" charset="0"/>
                          <a:cs typeface="Times New Roman" panose="02020603050405020304" pitchFamily="18" charset="0"/>
                        </a:rPr>
                        <a:t> Esas </a:t>
                      </a:r>
                      <a:r>
                        <a:rPr lang="tr-TR" sz="1600" b="1" dirty="0" smtClean="0">
                          <a:solidFill>
                            <a:schemeClr val="tx1"/>
                          </a:solidFill>
                          <a:latin typeface="Times New Roman" panose="02020603050405020304" pitchFamily="18" charset="0"/>
                          <a:cs typeface="Times New Roman" panose="02020603050405020304" pitchFamily="18" charset="0"/>
                        </a:rPr>
                        <a:t>Proje Tutarı (Planlanan)</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1" dirty="0" smtClean="0">
                          <a:latin typeface="Times New Roman" panose="02020603050405020304" pitchFamily="18" charset="0"/>
                          <a:cs typeface="Times New Roman" panose="02020603050405020304" pitchFamily="18" charset="0"/>
                        </a:rPr>
                        <a:t>11.862.000,00 TL</a:t>
                      </a:r>
                      <a:endParaRPr lang="tr-TR" sz="16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55097">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2017 Yılı Hibe</a:t>
                      </a:r>
                      <a:r>
                        <a:rPr lang="tr-TR" sz="1600" b="1" baseline="0" dirty="0" smtClean="0">
                          <a:solidFill>
                            <a:schemeClr val="tx1"/>
                          </a:solidFill>
                          <a:latin typeface="Times New Roman" panose="02020603050405020304" pitchFamily="18" charset="0"/>
                          <a:cs typeface="Times New Roman" panose="02020603050405020304" pitchFamily="18" charset="0"/>
                        </a:rPr>
                        <a:t> Tutarı (Planlanan)</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1" dirty="0" smtClean="0">
                          <a:solidFill>
                            <a:schemeClr val="tx1"/>
                          </a:solidFill>
                          <a:latin typeface="Times New Roman" panose="02020603050405020304" pitchFamily="18" charset="0"/>
                          <a:cs typeface="Times New Roman" panose="02020603050405020304" pitchFamily="18" charset="0"/>
                        </a:rPr>
                        <a:t>5.931.000,00 TL</a:t>
                      </a:r>
                      <a:endParaRPr lang="tr-TR" sz="16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1636074">
                <a:tc gridSpan="2">
                  <a:txBody>
                    <a:bodyPr/>
                    <a:lstStyle/>
                    <a:p>
                      <a:pPr algn="just"/>
                      <a:r>
                        <a:rPr lang="tr-TR" sz="1600" b="1" dirty="0" smtClean="0">
                          <a:solidFill>
                            <a:schemeClr val="tx1"/>
                          </a:solidFill>
                          <a:latin typeface="Times New Roman" panose="02020603050405020304" pitchFamily="18" charset="0"/>
                          <a:cs typeface="Times New Roman" panose="02020603050405020304" pitchFamily="18" charset="0"/>
                        </a:rPr>
                        <a:t>Proje</a:t>
                      </a:r>
                      <a:r>
                        <a:rPr lang="tr-TR" sz="16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500" b="0" dirty="0" smtClean="0">
                          <a:solidFill>
                            <a:schemeClr val="tx1"/>
                          </a:solidFill>
                          <a:latin typeface="Times New Roman" panose="02020603050405020304" pitchFamily="18" charset="0"/>
                          <a:cs typeface="Times New Roman" panose="02020603050405020304" pitchFamily="18" charset="0"/>
                        </a:rPr>
                        <a:t>Kırsal alanda yaşayan vatandaşların ekonomik seviyelerini iyileştirmek ve arttırmak</a:t>
                      </a:r>
                      <a:r>
                        <a:rPr lang="tr-TR" sz="1500" b="0" baseline="0" dirty="0" smtClean="0">
                          <a:solidFill>
                            <a:schemeClr val="tx1"/>
                          </a:solidFill>
                          <a:latin typeface="Times New Roman" panose="02020603050405020304" pitchFamily="18" charset="0"/>
                          <a:cs typeface="Times New Roman" panose="02020603050405020304" pitchFamily="18" charset="0"/>
                        </a:rPr>
                        <a:t> üzere tarımsal amaçlı yatırımlar Bakanlığımız tarafından %50 Hibe desteği verilerek desteklenmektedir. 2017 yılında XI. Etap Proje Başvuruları ile ilgili 14 proje ile sözleşme imzalanmıştır. XII. Etap başvuruları başlamıştır.</a:t>
                      </a:r>
                      <a:endParaRPr lang="tr-TR" sz="15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graphicFrame>
        <p:nvGraphicFramePr>
          <p:cNvPr id="14" name="9 Tablo"/>
          <p:cNvGraphicFramePr>
            <a:graphicFrameLocks noGrp="1"/>
          </p:cNvGraphicFramePr>
          <p:nvPr>
            <p:extLst>
              <p:ext uri="{D42A27DB-BD31-4B8C-83A1-F6EECF244321}">
                <p14:modId xmlns:p14="http://schemas.microsoft.com/office/powerpoint/2010/main" val="1875118967"/>
              </p:ext>
            </p:extLst>
          </p:nvPr>
        </p:nvGraphicFramePr>
        <p:xfrm>
          <a:off x="4860032" y="3857620"/>
          <a:ext cx="4176463" cy="2857528"/>
        </p:xfrm>
        <a:graphic>
          <a:graphicData uri="http://schemas.openxmlformats.org/drawingml/2006/table">
            <a:tbl>
              <a:tblPr firstRow="1" bandRow="1">
                <a:tableStyleId>{3B4B98B0-60AC-42C2-AFA5-B58CD77FA1E5}</a:tableStyleId>
              </a:tblPr>
              <a:tblGrid>
                <a:gridCol w="2406775">
                  <a:extLst>
                    <a:ext uri="{9D8B030D-6E8A-4147-A177-3AD203B41FA5}">
                      <a16:colId xmlns:a16="http://schemas.microsoft.com/office/drawing/2014/main" val="20000"/>
                    </a:ext>
                  </a:extLst>
                </a:gridCol>
                <a:gridCol w="1769688">
                  <a:extLst>
                    <a:ext uri="{9D8B030D-6E8A-4147-A177-3AD203B41FA5}">
                      <a16:colId xmlns:a16="http://schemas.microsoft.com/office/drawing/2014/main" val="20001"/>
                    </a:ext>
                  </a:extLst>
                </a:gridCol>
              </a:tblGrid>
              <a:tr h="357190">
                <a:tc>
                  <a:txBody>
                    <a:bodyPr/>
                    <a:lstStyle/>
                    <a:p>
                      <a:r>
                        <a:rPr lang="tr-TR" sz="1500" dirty="0" smtClean="0">
                          <a:solidFill>
                            <a:schemeClr val="tx1"/>
                          </a:solidFill>
                          <a:latin typeface="Times New Roman" panose="02020603050405020304" pitchFamily="18" charset="0"/>
                          <a:cs typeface="Times New Roman" panose="02020603050405020304" pitchFamily="18" charset="0"/>
                        </a:rPr>
                        <a:t>Proje Adedi</a:t>
                      </a:r>
                      <a:endParaRPr lang="tr-TR" sz="15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500" dirty="0" smtClean="0">
                          <a:latin typeface="Times New Roman" panose="02020603050405020304" pitchFamily="18" charset="0"/>
                          <a:cs typeface="Times New Roman" panose="02020603050405020304" pitchFamily="18" charset="0"/>
                        </a:rPr>
                        <a:t>165</a:t>
                      </a:r>
                      <a:endParaRPr lang="tr-TR" sz="15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268740">
                <a:tc>
                  <a:txBody>
                    <a:bodyPr/>
                    <a:lstStyle/>
                    <a:p>
                      <a:r>
                        <a:rPr lang="tr-TR" sz="1500" b="1" dirty="0" smtClean="0">
                          <a:solidFill>
                            <a:schemeClr val="tx1"/>
                          </a:solidFill>
                          <a:latin typeface="Times New Roman" panose="02020603050405020304" pitchFamily="18" charset="0"/>
                          <a:cs typeface="Times New Roman" panose="02020603050405020304" pitchFamily="18" charset="0"/>
                        </a:rPr>
                        <a:t>Proje Tutarı</a:t>
                      </a:r>
                      <a:endParaRPr lang="tr-TR" sz="15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500" b="1" dirty="0" smtClean="0">
                          <a:solidFill>
                            <a:schemeClr val="tx1"/>
                          </a:solidFill>
                          <a:latin typeface="Times New Roman" panose="02020603050405020304" pitchFamily="18" charset="0"/>
                          <a:cs typeface="Times New Roman" panose="02020603050405020304" pitchFamily="18" charset="0"/>
                        </a:rPr>
                        <a:t>3.336.601,25</a:t>
                      </a:r>
                      <a:r>
                        <a:rPr lang="tr-TR" sz="1500" b="1" baseline="0" dirty="0" smtClean="0">
                          <a:solidFill>
                            <a:schemeClr val="tx1"/>
                          </a:solidFill>
                          <a:latin typeface="Times New Roman" panose="02020603050405020304" pitchFamily="18" charset="0"/>
                          <a:cs typeface="Times New Roman" panose="02020603050405020304" pitchFamily="18" charset="0"/>
                        </a:rPr>
                        <a:t> TL</a:t>
                      </a:r>
                      <a:endParaRPr lang="tr-TR" sz="15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48620">
                <a:tc>
                  <a:txBody>
                    <a:bodyPr/>
                    <a:lstStyle/>
                    <a:p>
                      <a:r>
                        <a:rPr lang="tr-TR" sz="1500" b="1" dirty="0" smtClean="0">
                          <a:solidFill>
                            <a:schemeClr val="tx1"/>
                          </a:solidFill>
                          <a:latin typeface="Times New Roman" panose="02020603050405020304" pitchFamily="18" charset="0"/>
                          <a:cs typeface="Times New Roman" panose="02020603050405020304" pitchFamily="18" charset="0"/>
                        </a:rPr>
                        <a:t>2017 Yılı Hibe Tutarı</a:t>
                      </a:r>
                      <a:endParaRPr lang="tr-TR" sz="15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500" b="1" dirty="0" smtClean="0">
                          <a:solidFill>
                            <a:schemeClr val="tx1"/>
                          </a:solidFill>
                          <a:latin typeface="Times New Roman" panose="02020603050405020304" pitchFamily="18" charset="0"/>
                          <a:cs typeface="Times New Roman" panose="02020603050405020304" pitchFamily="18" charset="0"/>
                        </a:rPr>
                        <a:t>1.594.634,00TL</a:t>
                      </a:r>
                      <a:endParaRPr lang="tr-TR" sz="15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1831678">
                <a:tc gridSpan="2">
                  <a:txBody>
                    <a:bodyPr/>
                    <a:lstStyle/>
                    <a:p>
                      <a:pPr algn="just"/>
                      <a:r>
                        <a:rPr lang="tr-TR" sz="1500" b="1" dirty="0" smtClean="0">
                          <a:solidFill>
                            <a:schemeClr val="tx1"/>
                          </a:solidFill>
                          <a:latin typeface="Times New Roman" panose="02020603050405020304" pitchFamily="18" charset="0"/>
                          <a:cs typeface="Times New Roman" panose="02020603050405020304" pitchFamily="18" charset="0"/>
                        </a:rPr>
                        <a:t>Proje</a:t>
                      </a:r>
                      <a:r>
                        <a:rPr lang="tr-TR" sz="15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500" b="0" baseline="0" dirty="0" smtClean="0">
                          <a:solidFill>
                            <a:schemeClr val="tx1"/>
                          </a:solidFill>
                          <a:latin typeface="Times New Roman" panose="02020603050405020304" pitchFamily="18" charset="0"/>
                          <a:cs typeface="Times New Roman" panose="02020603050405020304" pitchFamily="18" charset="0"/>
                        </a:rPr>
                        <a:t>Sulanabilir tarım alanlarında suyun tasarrufunu sağlayarak, daha fazla alanda sulu tarım yapılmasını temin etmek. Bakanlığımız tarafından %50 Hibe desteği verilmektedir. 2017 Ödemeleri henüz yapılmamıştır.</a:t>
                      </a:r>
                      <a:endParaRPr lang="tr-TR" sz="15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5"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8064896" cy="3312368"/>
          </a:xfrm>
        </p:spPr>
        <p:txBody>
          <a:bodyPr>
            <a:normAutofit/>
          </a:bodyPr>
          <a:lstStyle/>
          <a:p>
            <a:r>
              <a:rPr lang="tr-TR" b="1" dirty="0" smtClean="0">
                <a:solidFill>
                  <a:srgbClr val="FF0000"/>
                </a:solidFill>
                <a:latin typeface="Times New Roman" panose="02020603050405020304" pitchFamily="18" charset="0"/>
                <a:cs typeface="Times New Roman" panose="02020603050405020304" pitchFamily="18" charset="0"/>
              </a:rPr>
              <a:t>TEŞEKKÜR EDERİM.</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4"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149923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11\Downloads\20170407_100432.jpg"/>
          <p:cNvPicPr>
            <a:picLocks noChangeAspect="1" noChangeArrowheads="1"/>
          </p:cNvPicPr>
          <p:nvPr/>
        </p:nvPicPr>
        <p:blipFill>
          <a:blip r:embed="rId2" cstate="print"/>
          <a:srcRect/>
          <a:stretch>
            <a:fillRect/>
          </a:stretch>
        </p:blipFill>
        <p:spPr bwMode="auto">
          <a:xfrm>
            <a:off x="4429124" y="1285860"/>
            <a:ext cx="2214578" cy="1800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C:\Users\PC11\Downloads\20161003_105052.jpg"/>
          <p:cNvPicPr>
            <a:picLocks noChangeAspect="1" noChangeArrowheads="1"/>
          </p:cNvPicPr>
          <p:nvPr/>
        </p:nvPicPr>
        <p:blipFill>
          <a:blip r:embed="rId3" cstate="print"/>
          <a:srcRect/>
          <a:stretch>
            <a:fillRect/>
          </a:stretch>
        </p:blipFill>
        <p:spPr bwMode="auto">
          <a:xfrm>
            <a:off x="6643702" y="1285860"/>
            <a:ext cx="2393492"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descr="D:\Koordinasyon Kurulu\hay.sağ\thumbnail_IMG-20160317-WA0008.jpg"/>
          <p:cNvPicPr>
            <a:picLocks noChangeAspect="1" noChangeArrowheads="1"/>
          </p:cNvPicPr>
          <p:nvPr/>
        </p:nvPicPr>
        <p:blipFill>
          <a:blip r:embed="rId4"/>
          <a:srcRect/>
          <a:stretch>
            <a:fillRect/>
          </a:stretch>
        </p:blipFill>
        <p:spPr bwMode="auto">
          <a:xfrm>
            <a:off x="142844" y="1285860"/>
            <a:ext cx="2000264" cy="1794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PC11\Desktop\2017 FOTO\100_6501.JPG"/>
          <p:cNvPicPr>
            <a:picLocks noChangeAspect="1" noChangeArrowheads="1"/>
          </p:cNvPicPr>
          <p:nvPr/>
        </p:nvPicPr>
        <p:blipFill>
          <a:blip r:embed="rId5" cstate="print"/>
          <a:srcRect/>
          <a:stretch>
            <a:fillRect/>
          </a:stretch>
        </p:blipFill>
        <p:spPr bwMode="auto">
          <a:xfrm>
            <a:off x="2143108" y="1285860"/>
            <a:ext cx="1928826"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3252955100"/>
              </p:ext>
            </p:extLst>
          </p:nvPr>
        </p:nvGraphicFramePr>
        <p:xfrm>
          <a:off x="71406" y="3899125"/>
          <a:ext cx="4142170" cy="2778865"/>
        </p:xfrm>
        <a:graphic>
          <a:graphicData uri="http://schemas.openxmlformats.org/drawingml/2006/table">
            <a:tbl>
              <a:tblPr firstRow="1" bandRow="1">
                <a:tableStyleId>{3B4B98B0-60AC-42C2-AFA5-B58CD77FA1E5}</a:tableStyleId>
              </a:tblPr>
              <a:tblGrid>
                <a:gridCol w="2643206">
                  <a:extLst>
                    <a:ext uri="{9D8B030D-6E8A-4147-A177-3AD203B41FA5}">
                      <a16:colId xmlns:a16="http://schemas.microsoft.com/office/drawing/2014/main" val="20000"/>
                    </a:ext>
                  </a:extLst>
                </a:gridCol>
                <a:gridCol w="1498964">
                  <a:extLst>
                    <a:ext uri="{9D8B030D-6E8A-4147-A177-3AD203B41FA5}">
                      <a16:colId xmlns:a16="http://schemas.microsoft.com/office/drawing/2014/main" val="20001"/>
                    </a:ext>
                  </a:extLst>
                </a:gridCol>
              </a:tblGrid>
              <a:tr h="327361">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 </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77.359,59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7288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7182">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79.359,59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312955">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 çiftçilerinin Organik Tarımı benimsemeleri ve Organik Tarım yapılan alanların arttırılmasına yönelik eğitim ve yayım faaliyetleri gerçekleştirmek.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500034" y="3143248"/>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Organik Tarımın Yaygın.ve Kont.Projesi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0213" y="3214686"/>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Kırsal Kalkınma Yatırımlarının Desteklenmesi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3817326829"/>
              </p:ext>
            </p:extLst>
          </p:nvPr>
        </p:nvGraphicFramePr>
        <p:xfrm>
          <a:off x="4500562" y="3929066"/>
          <a:ext cx="4429156" cy="2750653"/>
        </p:xfrm>
        <a:graphic>
          <a:graphicData uri="http://schemas.openxmlformats.org/drawingml/2006/table">
            <a:tbl>
              <a:tblPr firstRow="1" bandRow="1">
                <a:tableStyleId>{3B4B98B0-60AC-42C2-AFA5-B58CD77FA1E5}</a:tableStyleId>
              </a:tblPr>
              <a:tblGrid>
                <a:gridCol w="2552395">
                  <a:extLst>
                    <a:ext uri="{9D8B030D-6E8A-4147-A177-3AD203B41FA5}">
                      <a16:colId xmlns:a16="http://schemas.microsoft.com/office/drawing/2014/main" val="20000"/>
                    </a:ext>
                  </a:extLst>
                </a:gridCol>
                <a:gridCol w="1876761">
                  <a:extLst>
                    <a:ext uri="{9D8B030D-6E8A-4147-A177-3AD203B41FA5}">
                      <a16:colId xmlns:a16="http://schemas.microsoft.com/office/drawing/2014/main" val="20001"/>
                    </a:ext>
                  </a:extLst>
                </a:gridCol>
              </a:tblGrid>
              <a:tr h="357190">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4.807,00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2466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609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4.807,00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44069">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dirty="0" smtClean="0">
                          <a:solidFill>
                            <a:schemeClr val="tx1"/>
                          </a:solidFill>
                          <a:latin typeface="Times New Roman" panose="02020603050405020304" pitchFamily="18" charset="0"/>
                          <a:cs typeface="Times New Roman" panose="02020603050405020304" pitchFamily="18" charset="0"/>
                        </a:rPr>
                        <a:t>Kırsal alanda yaşayan vatandaşların ekonomik seviyelerini iyileştirmek ve arttırmak.</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9" name="Dikdörtgen 8"/>
          <p:cNvSpPr/>
          <p:nvPr/>
        </p:nvSpPr>
        <p:spPr>
          <a:xfrm>
            <a:off x="2714612" y="70323"/>
            <a:ext cx="6429389"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C11\Desktop\2017 FOTO\100_6521.JPG"/>
          <p:cNvPicPr>
            <a:picLocks noChangeAspect="1" noChangeArrowheads="1"/>
          </p:cNvPicPr>
          <p:nvPr/>
        </p:nvPicPr>
        <p:blipFill>
          <a:blip r:embed="rId2" cstate="print"/>
          <a:srcRect/>
          <a:stretch>
            <a:fillRect/>
          </a:stretch>
        </p:blipFill>
        <p:spPr bwMode="auto">
          <a:xfrm>
            <a:off x="2357422" y="836712"/>
            <a:ext cx="2143140" cy="2329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PC11\Desktop\2017 FOTO\DSCN2390.JPG"/>
          <p:cNvPicPr>
            <a:picLocks noChangeAspect="1" noChangeArrowheads="1"/>
          </p:cNvPicPr>
          <p:nvPr/>
        </p:nvPicPr>
        <p:blipFill>
          <a:blip r:embed="rId3" cstate="print"/>
          <a:srcRect/>
          <a:stretch>
            <a:fillRect/>
          </a:stretch>
        </p:blipFill>
        <p:spPr bwMode="auto">
          <a:xfrm>
            <a:off x="71591" y="857232"/>
            <a:ext cx="2285831"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D:\Koordinasyon Kurulu\büs\proje\100_4413 (2).JPG"/>
          <p:cNvPicPr>
            <a:picLocks noChangeAspect="1" noChangeArrowheads="1"/>
          </p:cNvPicPr>
          <p:nvPr/>
        </p:nvPicPr>
        <p:blipFill>
          <a:blip r:embed="rId4" cstate="print"/>
          <a:srcRect/>
          <a:stretch>
            <a:fillRect/>
          </a:stretch>
        </p:blipFill>
        <p:spPr bwMode="auto">
          <a:xfrm>
            <a:off x="4714876" y="785794"/>
            <a:ext cx="4000528" cy="2408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1750293864"/>
              </p:ext>
            </p:extLst>
          </p:nvPr>
        </p:nvGraphicFramePr>
        <p:xfrm>
          <a:off x="215516" y="4076755"/>
          <a:ext cx="4176463" cy="2804160"/>
        </p:xfrm>
        <a:graphic>
          <a:graphicData uri="http://schemas.openxmlformats.org/drawingml/2006/table">
            <a:tbl>
              <a:tblPr firstRow="1" bandRow="1">
                <a:tableStyleId>{3B4B98B0-60AC-42C2-AFA5-B58CD77FA1E5}</a:tableStyleId>
              </a:tblPr>
              <a:tblGrid>
                <a:gridCol w="2406775">
                  <a:extLst>
                    <a:ext uri="{9D8B030D-6E8A-4147-A177-3AD203B41FA5}">
                      <a16:colId xmlns:a16="http://schemas.microsoft.com/office/drawing/2014/main" val="20000"/>
                    </a:ext>
                  </a:extLst>
                </a:gridCol>
                <a:gridCol w="1769688">
                  <a:extLst>
                    <a:ext uri="{9D8B030D-6E8A-4147-A177-3AD203B41FA5}">
                      <a16:colId xmlns:a16="http://schemas.microsoft.com/office/drawing/2014/main" val="20001"/>
                    </a:ext>
                  </a:extLst>
                </a:gridCol>
              </a:tblGrid>
              <a:tr h="352377">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Proje Tutarı</a:t>
                      </a:r>
                      <a:endParaRPr lang="tr-TR"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2000" dirty="0" smtClean="0">
                          <a:latin typeface="Times New Roman" panose="02020603050405020304" pitchFamily="18" charset="0"/>
                          <a:cs typeface="Times New Roman" panose="02020603050405020304" pitchFamily="18" charset="0"/>
                        </a:rPr>
                        <a:t>32.310,83 TL</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59820">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2000" b="0" dirty="0" smtClean="0">
                          <a:solidFill>
                            <a:schemeClr val="tx1"/>
                          </a:solidFill>
                          <a:latin typeface="Times New Roman" panose="02020603050405020304" pitchFamily="18" charset="0"/>
                          <a:cs typeface="Times New Roman" panose="02020603050405020304" pitchFamily="18" charset="0"/>
                        </a:rPr>
                        <a:t>0,00</a:t>
                      </a:r>
                      <a:endParaRPr lang="tr-TR"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01722">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2000" b="0" dirty="0" smtClean="0">
                          <a:solidFill>
                            <a:schemeClr val="tx1"/>
                          </a:solidFill>
                          <a:latin typeface="Times New Roman" panose="02020603050405020304" pitchFamily="18" charset="0"/>
                          <a:cs typeface="Times New Roman" panose="02020603050405020304" pitchFamily="18" charset="0"/>
                        </a:rPr>
                        <a:t>32.310,83 TL</a:t>
                      </a:r>
                      <a:endParaRPr lang="tr-TR"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39191">
                <a:tc gridSpan="2">
                  <a:txBody>
                    <a:bodyPr/>
                    <a:lstStyle/>
                    <a:p>
                      <a:pPr algn="just"/>
                      <a:r>
                        <a:rPr lang="tr-TR" sz="2000" b="1" dirty="0" smtClean="0">
                          <a:solidFill>
                            <a:schemeClr val="tx1"/>
                          </a:solidFill>
                          <a:latin typeface="Times New Roman" panose="02020603050405020304" pitchFamily="18" charset="0"/>
                          <a:cs typeface="Times New Roman" panose="02020603050405020304" pitchFamily="18" charset="0"/>
                        </a:rPr>
                        <a:t>Proje</a:t>
                      </a:r>
                      <a:r>
                        <a:rPr lang="tr-TR" sz="20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2000" b="0" dirty="0" smtClean="0">
                          <a:solidFill>
                            <a:schemeClr val="tx1"/>
                          </a:solidFill>
                          <a:latin typeface="Times New Roman" panose="02020603050405020304" pitchFamily="18" charset="0"/>
                          <a:cs typeface="Times New Roman" panose="02020603050405020304" pitchFamily="18" charset="0"/>
                        </a:rPr>
                        <a:t>İlimiz Bitkisel Üretimini Geliştirmek üzere</a:t>
                      </a:r>
                      <a:r>
                        <a:rPr lang="tr-TR" sz="2000" b="0" baseline="0" dirty="0" smtClean="0">
                          <a:solidFill>
                            <a:schemeClr val="tx1"/>
                          </a:solidFill>
                          <a:latin typeface="Times New Roman" panose="02020603050405020304" pitchFamily="18" charset="0"/>
                          <a:cs typeface="Times New Roman" panose="02020603050405020304" pitchFamily="18" charset="0"/>
                        </a:rPr>
                        <a:t> çalışmalar yapmak.</a:t>
                      </a:r>
                      <a:r>
                        <a:rPr lang="tr-TR" sz="2000" b="0" dirty="0" smtClean="0">
                          <a:solidFill>
                            <a:schemeClr val="tx1"/>
                          </a:solidFill>
                          <a:latin typeface="Times New Roman" panose="02020603050405020304" pitchFamily="18" charset="0"/>
                          <a:cs typeface="Times New Roman" panose="02020603050405020304" pitchFamily="18" charset="0"/>
                        </a:rPr>
                        <a:t> </a:t>
                      </a:r>
                      <a:endParaRPr lang="tr-TR"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467544" y="3286124"/>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Bitkisel Üretimi Geliştirme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0213" y="3357562"/>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Bitki Sağlığı Uygulamaları ve Kontrolü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1785018950"/>
              </p:ext>
            </p:extLst>
          </p:nvPr>
        </p:nvGraphicFramePr>
        <p:xfrm>
          <a:off x="4643438" y="4089915"/>
          <a:ext cx="4176463" cy="2834640"/>
        </p:xfrm>
        <a:graphic>
          <a:graphicData uri="http://schemas.openxmlformats.org/drawingml/2006/table">
            <a:tbl>
              <a:tblPr firstRow="1" bandRow="1">
                <a:tableStyleId>{3B4B98B0-60AC-42C2-AFA5-B58CD77FA1E5}</a:tableStyleId>
              </a:tblPr>
              <a:tblGrid>
                <a:gridCol w="2406775">
                  <a:extLst>
                    <a:ext uri="{9D8B030D-6E8A-4147-A177-3AD203B41FA5}">
                      <a16:colId xmlns:a16="http://schemas.microsoft.com/office/drawing/2014/main" val="20000"/>
                    </a:ext>
                  </a:extLst>
                </a:gridCol>
                <a:gridCol w="1769688">
                  <a:extLst>
                    <a:ext uri="{9D8B030D-6E8A-4147-A177-3AD203B41FA5}">
                      <a16:colId xmlns:a16="http://schemas.microsoft.com/office/drawing/2014/main" val="20001"/>
                    </a:ext>
                  </a:extLst>
                </a:gridCol>
              </a:tblGrid>
              <a:tr h="26777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68.390,00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44961">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76385">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68.390,00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62965">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İlimizde üretimi yapılan ürünlerde görülen hastalık ve zararlıların kontrol altına alınması ile ilgili çalışmalar yapmak.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2"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C11\Desktop\2017 FOTO\tad\IMG_0008.JPG"/>
          <p:cNvPicPr>
            <a:picLocks noChangeAspect="1" noChangeArrowheads="1"/>
          </p:cNvPicPr>
          <p:nvPr/>
        </p:nvPicPr>
        <p:blipFill>
          <a:blip r:embed="rId2" cstate="print"/>
          <a:srcRect/>
          <a:stretch>
            <a:fillRect/>
          </a:stretch>
        </p:blipFill>
        <p:spPr bwMode="auto">
          <a:xfrm>
            <a:off x="659780" y="571480"/>
            <a:ext cx="3340715" cy="2505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1366564910"/>
              </p:ext>
            </p:extLst>
          </p:nvPr>
        </p:nvGraphicFramePr>
        <p:xfrm>
          <a:off x="214282" y="3740533"/>
          <a:ext cx="4176463" cy="3117467"/>
        </p:xfrm>
        <a:graphic>
          <a:graphicData uri="http://schemas.openxmlformats.org/drawingml/2006/table">
            <a:tbl>
              <a:tblPr firstRow="1" bandRow="1">
                <a:tableStyleId>{3B4B98B0-60AC-42C2-AFA5-B58CD77FA1E5}</a:tableStyleId>
              </a:tblPr>
              <a:tblGrid>
                <a:gridCol w="2406775">
                  <a:extLst>
                    <a:ext uri="{9D8B030D-6E8A-4147-A177-3AD203B41FA5}">
                      <a16:colId xmlns:a16="http://schemas.microsoft.com/office/drawing/2014/main" val="20000"/>
                    </a:ext>
                  </a:extLst>
                </a:gridCol>
                <a:gridCol w="1769688">
                  <a:extLst>
                    <a:ext uri="{9D8B030D-6E8A-4147-A177-3AD203B41FA5}">
                      <a16:colId xmlns:a16="http://schemas.microsoft.com/office/drawing/2014/main" val="20001"/>
                    </a:ext>
                  </a:extLst>
                </a:gridCol>
              </a:tblGrid>
              <a:tr h="374267">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25.000,00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54427">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728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24.999,00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14504">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Tarım Arazilerindeki Bölünmeyi önlemek amacıyla vatandaşların tarım arazilerinin satış, devir ve miras işlemlerini takip etme ve bilgilendirme yapmak.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571473" y="3143248"/>
            <a:ext cx="3643338" cy="646331"/>
          </a:xfrm>
          <a:prstGeom prst="rect">
            <a:avLst/>
          </a:prstGeom>
          <a:noFill/>
        </p:spPr>
        <p:txBody>
          <a:bodyPr wrap="square" rtlCol="0">
            <a:spAutoFit/>
          </a:bodyPr>
          <a:lstStyle/>
          <a:p>
            <a:pPr algn="ctr"/>
            <a:r>
              <a:rPr lang="tr-TR" b="1" dirty="0" smtClean="0">
                <a:solidFill>
                  <a:srgbClr val="0000B0"/>
                </a:solidFill>
                <a:latin typeface="Times New Roman" panose="02020603050405020304" pitchFamily="18" charset="0"/>
                <a:cs typeface="Times New Roman" panose="02020603050405020304" pitchFamily="18" charset="0"/>
              </a:rPr>
              <a:t>Tarım Arazilerinin Devir ve Takip Sistemi Projesi</a:t>
            </a:r>
            <a:endParaRPr lang="tr-TR" b="1" dirty="0">
              <a:solidFill>
                <a:srgbClr val="0000B0"/>
              </a:solidFill>
              <a:latin typeface="Times New Roman" panose="02020603050405020304" pitchFamily="18" charset="0"/>
              <a:cs typeface="Times New Roman" panose="02020603050405020304" pitchFamily="18" charset="0"/>
            </a:endParaRPr>
          </a:p>
        </p:txBody>
      </p:sp>
      <p:sp>
        <p:nvSpPr>
          <p:cNvPr id="12"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pic>
        <p:nvPicPr>
          <p:cNvPr id="9" name="Picture 3" descr="C:\Users\PC11\Desktop\IMG_1614.JPG"/>
          <p:cNvPicPr>
            <a:picLocks noChangeAspect="1" noChangeArrowheads="1"/>
          </p:cNvPicPr>
          <p:nvPr/>
        </p:nvPicPr>
        <p:blipFill>
          <a:blip r:embed="rId3" cstate="print"/>
          <a:srcRect/>
          <a:stretch>
            <a:fillRect/>
          </a:stretch>
        </p:blipFill>
        <p:spPr bwMode="auto">
          <a:xfrm>
            <a:off x="4998348" y="571480"/>
            <a:ext cx="3600000" cy="255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Metin kutusu 6"/>
          <p:cNvSpPr txBox="1"/>
          <p:nvPr/>
        </p:nvSpPr>
        <p:spPr>
          <a:xfrm>
            <a:off x="4998348" y="3071810"/>
            <a:ext cx="3672407" cy="400110"/>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Kilis Mobil Eğitim Aracı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13" name="9 Tablo"/>
          <p:cNvGraphicFramePr>
            <a:graphicFrameLocks noGrp="1"/>
          </p:cNvGraphicFramePr>
          <p:nvPr>
            <p:extLst>
              <p:ext uri="{D42A27DB-BD31-4B8C-83A1-F6EECF244321}">
                <p14:modId xmlns:p14="http://schemas.microsoft.com/office/powerpoint/2010/main" val="2638661965"/>
              </p:ext>
            </p:extLst>
          </p:nvPr>
        </p:nvGraphicFramePr>
        <p:xfrm>
          <a:off x="4786314" y="3500438"/>
          <a:ext cx="4176463" cy="3309950"/>
        </p:xfrm>
        <a:graphic>
          <a:graphicData uri="http://schemas.openxmlformats.org/drawingml/2006/table">
            <a:tbl>
              <a:tblPr firstRow="1" bandRow="1">
                <a:tableStyleId>{3B4B98B0-60AC-42C2-AFA5-B58CD77FA1E5}</a:tableStyleId>
              </a:tblPr>
              <a:tblGrid>
                <a:gridCol w="2855240">
                  <a:extLst>
                    <a:ext uri="{9D8B030D-6E8A-4147-A177-3AD203B41FA5}">
                      <a16:colId xmlns:a16="http://schemas.microsoft.com/office/drawing/2014/main" val="20000"/>
                    </a:ext>
                  </a:extLst>
                </a:gridCol>
                <a:gridCol w="1321223">
                  <a:extLst>
                    <a:ext uri="{9D8B030D-6E8A-4147-A177-3AD203B41FA5}">
                      <a16:colId xmlns:a16="http://schemas.microsoft.com/office/drawing/2014/main" val="20001"/>
                    </a:ext>
                  </a:extLst>
                </a:gridCol>
              </a:tblGrid>
              <a:tr h="285752">
                <a:tc>
                  <a:txBody>
                    <a:bodyPr/>
                    <a:lstStyle/>
                    <a:p>
                      <a:r>
                        <a:rPr lang="tr-TR" sz="1600" dirty="0" smtClean="0">
                          <a:solidFill>
                            <a:schemeClr val="tx1"/>
                          </a:solidFill>
                          <a:latin typeface="Times New Roman" panose="02020603050405020304" pitchFamily="18" charset="0"/>
                          <a:cs typeface="Times New Roman" panose="02020603050405020304" pitchFamily="18" charset="0"/>
                        </a:rPr>
                        <a:t>Proje Tutarı</a:t>
                      </a:r>
                      <a:endParaRPr lang="tr-TR"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dirty="0" smtClean="0">
                          <a:latin typeface="Times New Roman" panose="02020603050405020304" pitchFamily="18" charset="0"/>
                          <a:cs typeface="Times New Roman" panose="02020603050405020304" pitchFamily="18" charset="0"/>
                        </a:rPr>
                        <a:t>36.600,00 TL</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48620">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baseline="0" dirty="0" smtClean="0">
                          <a:solidFill>
                            <a:schemeClr val="tx1"/>
                          </a:solidFill>
                          <a:latin typeface="Times New Roman" panose="02020603050405020304" pitchFamily="18" charset="0"/>
                          <a:cs typeface="Times New Roman" panose="02020603050405020304" pitchFamily="18" charset="0"/>
                        </a:rPr>
                        <a:t>17.700,00 TL</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0050">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2015-2017 Yılı Gelen Ödeneği </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29.280,00 TL</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60438">
                <a:tc gridSpan="2">
                  <a:txBody>
                    <a:bodyPr/>
                    <a:lstStyle/>
                    <a:p>
                      <a:pPr algn="just"/>
                      <a:r>
                        <a:rPr lang="tr-TR" sz="1600" b="1" dirty="0" smtClean="0">
                          <a:solidFill>
                            <a:schemeClr val="tx1"/>
                          </a:solidFill>
                          <a:latin typeface="Times New Roman" panose="02020603050405020304" pitchFamily="18" charset="0"/>
                          <a:cs typeface="Times New Roman" panose="02020603050405020304" pitchFamily="18" charset="0"/>
                        </a:rPr>
                        <a:t>Proje</a:t>
                      </a:r>
                      <a:r>
                        <a:rPr lang="tr-TR" sz="16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baseline="0" dirty="0" smtClean="0">
                          <a:solidFill>
                            <a:schemeClr val="tx1"/>
                          </a:solidFill>
                          <a:latin typeface="Times New Roman" panose="02020603050405020304" pitchFamily="18" charset="0"/>
                          <a:cs typeface="Times New Roman" panose="02020603050405020304" pitchFamily="18" charset="0"/>
                        </a:rPr>
                        <a:t>İlimizde toplumsal yaşam ve uyumun arttırılması ve bölgenin sosyal imkanlar açısından daha yaşanabilir hale getirilmesi, ayrıca bölgesel kaynakların etkin bir şekilde kullanılmasının sağlanması ve bölge içi gelişmişlik farklarının en aza indirilmesi amacıyla kırsal alanda etkin çiftçi eğitim ve yayım hizmetlerini yaygınlaştırmaktır.</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PC11\Downloads\RESUL AKBEY.PNG"/>
          <p:cNvPicPr>
            <a:picLocks noChangeAspect="1" noChangeArrowheads="1"/>
          </p:cNvPicPr>
          <p:nvPr/>
        </p:nvPicPr>
        <p:blipFill>
          <a:blip r:embed="rId3"/>
          <a:srcRect/>
          <a:stretch>
            <a:fillRect/>
          </a:stretch>
        </p:blipFill>
        <p:spPr bwMode="auto">
          <a:xfrm>
            <a:off x="432567" y="785794"/>
            <a:ext cx="3935417"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PC11\Desktop\FOTOĞRAF\DSC_7886.JPG"/>
          <p:cNvPicPr>
            <a:picLocks noChangeAspect="1" noChangeArrowheads="1"/>
          </p:cNvPicPr>
          <p:nvPr/>
        </p:nvPicPr>
        <p:blipFill>
          <a:blip r:embed="rId4"/>
          <a:srcRect/>
          <a:stretch>
            <a:fillRect/>
          </a:stretch>
        </p:blipFill>
        <p:spPr bwMode="auto">
          <a:xfrm>
            <a:off x="4643438" y="714356"/>
            <a:ext cx="2286016"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Resim" descr="IMG_20161007161427.jpg"/>
          <p:cNvPicPr>
            <a:picLocks noChangeAspect="1"/>
          </p:cNvPicPr>
          <p:nvPr/>
        </p:nvPicPr>
        <p:blipFill>
          <a:blip r:embed="rId5" cstate="print"/>
          <a:stretch>
            <a:fillRect/>
          </a:stretch>
        </p:blipFill>
        <p:spPr>
          <a:xfrm>
            <a:off x="6929455" y="714356"/>
            <a:ext cx="2143140"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2534447348"/>
              </p:ext>
            </p:extLst>
          </p:nvPr>
        </p:nvGraphicFramePr>
        <p:xfrm>
          <a:off x="142844" y="3929065"/>
          <a:ext cx="4429156" cy="2857521"/>
        </p:xfrm>
        <a:graphic>
          <a:graphicData uri="http://schemas.openxmlformats.org/drawingml/2006/table">
            <a:tbl>
              <a:tblPr firstRow="1" bandRow="1">
                <a:tableStyleId>{3B4B98B0-60AC-42C2-AFA5-B58CD77FA1E5}</a:tableStyleId>
              </a:tblPr>
              <a:tblGrid>
                <a:gridCol w="2552395">
                  <a:extLst>
                    <a:ext uri="{9D8B030D-6E8A-4147-A177-3AD203B41FA5}">
                      <a16:colId xmlns:a16="http://schemas.microsoft.com/office/drawing/2014/main" val="20000"/>
                    </a:ext>
                  </a:extLst>
                </a:gridCol>
                <a:gridCol w="1876761">
                  <a:extLst>
                    <a:ext uri="{9D8B030D-6E8A-4147-A177-3AD203B41FA5}">
                      <a16:colId xmlns:a16="http://schemas.microsoft.com/office/drawing/2014/main" val="20001"/>
                    </a:ext>
                  </a:extLst>
                </a:gridCol>
              </a:tblGrid>
              <a:tr h="459950">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9.676,00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13755">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59950">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9.676,00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23866">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Tarımsal Alanların uydu görüntüleriyle takibi ve izlenmesi ile bilgi akışını sağlamak.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399527" y="3214686"/>
            <a:ext cx="3672407" cy="646331"/>
          </a:xfrm>
          <a:prstGeom prst="rect">
            <a:avLst/>
          </a:prstGeom>
          <a:noFill/>
        </p:spPr>
        <p:txBody>
          <a:bodyPr wrap="square" rtlCol="0">
            <a:spAutoFit/>
          </a:bodyPr>
          <a:lstStyle/>
          <a:p>
            <a:pPr algn="ctr"/>
            <a:r>
              <a:rPr lang="tr-TR" b="1" dirty="0" smtClean="0">
                <a:solidFill>
                  <a:srgbClr val="0000B0"/>
                </a:solidFill>
                <a:latin typeface="Times New Roman" panose="02020603050405020304" pitchFamily="18" charset="0"/>
                <a:cs typeface="Times New Roman" panose="02020603050405020304" pitchFamily="18" charset="0"/>
              </a:rPr>
              <a:t>Tarımsal İzleme ve Bilgi Sistemi Projesi</a:t>
            </a:r>
            <a:endParaRPr lang="tr-TR"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5072066" y="3214686"/>
            <a:ext cx="3672407"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Merkez ve Taşra Teşkilatının Modernizasyonu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3428367414"/>
              </p:ext>
            </p:extLst>
          </p:nvPr>
        </p:nvGraphicFramePr>
        <p:xfrm>
          <a:off x="4714876" y="3929066"/>
          <a:ext cx="4321619" cy="2870278"/>
        </p:xfrm>
        <a:graphic>
          <a:graphicData uri="http://schemas.openxmlformats.org/drawingml/2006/table">
            <a:tbl>
              <a:tblPr firstRow="1" bandRow="1">
                <a:tableStyleId>{3B4B98B0-60AC-42C2-AFA5-B58CD77FA1E5}</a:tableStyleId>
              </a:tblPr>
              <a:tblGrid>
                <a:gridCol w="2490424">
                  <a:extLst>
                    <a:ext uri="{9D8B030D-6E8A-4147-A177-3AD203B41FA5}">
                      <a16:colId xmlns:a16="http://schemas.microsoft.com/office/drawing/2014/main" val="20000"/>
                    </a:ext>
                  </a:extLst>
                </a:gridCol>
                <a:gridCol w="1831195">
                  <a:extLst>
                    <a:ext uri="{9D8B030D-6E8A-4147-A177-3AD203B41FA5}">
                      <a16:colId xmlns:a16="http://schemas.microsoft.com/office/drawing/2014/main" val="20001"/>
                    </a:ext>
                  </a:extLst>
                </a:gridCol>
              </a:tblGrid>
              <a:tr h="37608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274.698,00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6538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608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274.698,00</a:t>
                      </a:r>
                      <a:r>
                        <a:rPr lang="tr-TR" sz="1800" b="0" baseline="0" dirty="0" smtClean="0">
                          <a:solidFill>
                            <a:schemeClr val="tx1"/>
                          </a:solidFill>
                          <a:latin typeface="Times New Roman" panose="02020603050405020304" pitchFamily="18" charset="0"/>
                          <a:cs typeface="Times New Roman" panose="02020603050405020304" pitchFamily="18" charset="0"/>
                        </a:rPr>
                        <a:t>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6043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b="0" baseline="0" dirty="0" smtClean="0">
                          <a:solidFill>
                            <a:schemeClr val="tx1"/>
                          </a:solidFill>
                          <a:latin typeface="Times New Roman" panose="02020603050405020304" pitchFamily="18" charset="0"/>
                          <a:cs typeface="Times New Roman" panose="02020603050405020304" pitchFamily="18" charset="0"/>
                        </a:rPr>
                        <a:t>Merkez ve Taşra Teşkilatlarında hizmet kalitesinin arttırılması için modernizasyon çalışmaları yapmak.</a:t>
                      </a:r>
                      <a:endParaRPr lang="tr-TR" sz="18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21506" name="AutoShape 2" descr="https://mail.tarim.gov.tr/owa/service.svc/s/GetFileAttachment?id=AAMkADNjZmJlMmQ0LWVmYmEtNDNlYi04NzViLTBhNWVhNGE1MWJmYQBGAAAAAABOSnntjBLgRqyKAy6ZlS13BwCHdEyhiBd9RpgQ389W3fElAAAAAAEMAACHdEyhiBd9RpgQ389W3fElAAB8KJkmAAABEgAQACAvn5PUCxVEkgjKylXgJMU%3D&amp;isImagePreview=True&amp;X-OWA-CANARY=fj6OVnjojkKuvuPTR5tiHoJHZ0bj7dMIZPggHf-YVv-UO7GGQm6_9eJRAKwxIPPQ_LkB5ACpFZ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arazi toplulaştırması ile ilgili görsel sonucu">
            <a:hlinkClick r:id="rId2"/>
          </p:cNvPr>
          <p:cNvPicPr/>
          <p:nvPr/>
        </p:nvPicPr>
        <p:blipFill>
          <a:blip r:embed="rId3"/>
          <a:srcRect/>
          <a:stretch>
            <a:fillRect/>
          </a:stretch>
        </p:blipFill>
        <p:spPr bwMode="auto">
          <a:xfrm>
            <a:off x="4714876" y="785794"/>
            <a:ext cx="4214842"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1483461321"/>
              </p:ext>
            </p:extLst>
          </p:nvPr>
        </p:nvGraphicFramePr>
        <p:xfrm>
          <a:off x="215516" y="3857628"/>
          <a:ext cx="4176463" cy="2963286"/>
        </p:xfrm>
        <a:graphic>
          <a:graphicData uri="http://schemas.openxmlformats.org/drawingml/2006/table">
            <a:tbl>
              <a:tblPr firstRow="1" bandRow="1">
                <a:tableStyleId>{3B4B98B0-60AC-42C2-AFA5-B58CD77FA1E5}</a:tableStyleId>
              </a:tblPr>
              <a:tblGrid>
                <a:gridCol w="2406775">
                  <a:extLst>
                    <a:ext uri="{9D8B030D-6E8A-4147-A177-3AD203B41FA5}">
                      <a16:colId xmlns:a16="http://schemas.microsoft.com/office/drawing/2014/main" val="20000"/>
                    </a:ext>
                  </a:extLst>
                </a:gridCol>
                <a:gridCol w="1769688">
                  <a:extLst>
                    <a:ext uri="{9D8B030D-6E8A-4147-A177-3AD203B41FA5}">
                      <a16:colId xmlns:a16="http://schemas.microsoft.com/office/drawing/2014/main" val="20001"/>
                    </a:ext>
                  </a:extLst>
                </a:gridCol>
              </a:tblGrid>
              <a:tr h="318116">
                <a:tc>
                  <a:txBody>
                    <a:bodyPr/>
                    <a:lstStyle/>
                    <a:p>
                      <a:r>
                        <a:rPr lang="tr-TR" sz="1600" dirty="0" smtClean="0">
                          <a:solidFill>
                            <a:schemeClr val="tx1"/>
                          </a:solidFill>
                          <a:latin typeface="Times New Roman" panose="02020603050405020304" pitchFamily="18" charset="0"/>
                          <a:cs typeface="Times New Roman" panose="02020603050405020304" pitchFamily="18" charset="0"/>
                        </a:rPr>
                        <a:t>Proje Tutarı</a:t>
                      </a:r>
                      <a:endParaRPr lang="tr-TR"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dirty="0" smtClean="0">
                          <a:latin typeface="Times New Roman" panose="02020603050405020304" pitchFamily="18" charset="0"/>
                          <a:cs typeface="Times New Roman" panose="02020603050405020304" pitchFamily="18" charset="0"/>
                        </a:rPr>
                        <a:t>560,00 TL</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18116">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0,00</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55108">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560,00 TL</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937618">
                <a:tc gridSpan="2">
                  <a:txBody>
                    <a:bodyPr/>
                    <a:lstStyle/>
                    <a:p>
                      <a:pPr algn="just"/>
                      <a:r>
                        <a:rPr lang="tr-TR" sz="1600" b="1" dirty="0" smtClean="0">
                          <a:solidFill>
                            <a:schemeClr val="tx1"/>
                          </a:solidFill>
                          <a:latin typeface="Times New Roman" panose="02020603050405020304" pitchFamily="18" charset="0"/>
                          <a:cs typeface="Times New Roman" panose="02020603050405020304" pitchFamily="18" charset="0"/>
                        </a:rPr>
                        <a:t>Proje</a:t>
                      </a:r>
                      <a:r>
                        <a:rPr lang="tr-TR" sz="16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baseline="0" dirty="0" smtClean="0">
                          <a:solidFill>
                            <a:schemeClr val="tx1"/>
                          </a:solidFill>
                          <a:latin typeface="Times New Roman" panose="02020603050405020304" pitchFamily="18" charset="0"/>
                          <a:cs typeface="Times New Roman" panose="02020603050405020304" pitchFamily="18" charset="0"/>
                        </a:rPr>
                        <a:t>İlimizde Itri ve Tıbbi Bitkiler ile Boya Bitkileri yetiştiriciliğini yaygınlaştırmak ve geliştirmek.</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500034" y="3071810"/>
            <a:ext cx="3672407" cy="707886"/>
          </a:xfrm>
          <a:prstGeom prst="rect">
            <a:avLst/>
          </a:prstGeom>
          <a:noFill/>
        </p:spPr>
        <p:txBody>
          <a:bodyPr wrap="square" rtlCol="0">
            <a:spAutoFit/>
          </a:bodyPr>
          <a:lstStyle/>
          <a:p>
            <a:pPr algn="ctr"/>
            <a:r>
              <a:rPr lang="tr-TR" sz="2000" b="1" dirty="0" smtClean="0">
                <a:solidFill>
                  <a:srgbClr val="0000B0"/>
                </a:solidFill>
                <a:latin typeface="Times New Roman" panose="02020603050405020304" pitchFamily="18" charset="0"/>
                <a:cs typeface="Times New Roman" panose="02020603050405020304" pitchFamily="18" charset="0"/>
              </a:rPr>
              <a:t>Itri ve Tıbbi Bitkiler ile Boya Bitkileri Yet.Geliş.Projesi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929190" y="3214686"/>
            <a:ext cx="4071966" cy="400110"/>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GAP Arazi Toplulaştırma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1159412857"/>
              </p:ext>
            </p:extLst>
          </p:nvPr>
        </p:nvGraphicFramePr>
        <p:xfrm>
          <a:off x="4786314" y="3643314"/>
          <a:ext cx="4176463" cy="3294851"/>
        </p:xfrm>
        <a:graphic>
          <a:graphicData uri="http://schemas.openxmlformats.org/drawingml/2006/table">
            <a:tbl>
              <a:tblPr firstRow="1" bandRow="1">
                <a:tableStyleId>{3B4B98B0-60AC-42C2-AFA5-B58CD77FA1E5}</a:tableStyleId>
              </a:tblPr>
              <a:tblGrid>
                <a:gridCol w="2406775">
                  <a:extLst>
                    <a:ext uri="{9D8B030D-6E8A-4147-A177-3AD203B41FA5}">
                      <a16:colId xmlns:a16="http://schemas.microsoft.com/office/drawing/2014/main" val="20000"/>
                    </a:ext>
                  </a:extLst>
                </a:gridCol>
                <a:gridCol w="1769688">
                  <a:extLst>
                    <a:ext uri="{9D8B030D-6E8A-4147-A177-3AD203B41FA5}">
                      <a16:colId xmlns:a16="http://schemas.microsoft.com/office/drawing/2014/main" val="20001"/>
                    </a:ext>
                  </a:extLst>
                </a:gridCol>
              </a:tblGrid>
              <a:tr h="285752">
                <a:tc>
                  <a:txBody>
                    <a:bodyPr/>
                    <a:lstStyle/>
                    <a:p>
                      <a:r>
                        <a:rPr lang="tr-TR" sz="1600" dirty="0" smtClean="0">
                          <a:solidFill>
                            <a:schemeClr val="tx1"/>
                          </a:solidFill>
                          <a:latin typeface="Times New Roman" panose="02020603050405020304" pitchFamily="18" charset="0"/>
                          <a:cs typeface="Times New Roman" panose="02020603050405020304" pitchFamily="18" charset="0"/>
                        </a:rPr>
                        <a:t>Proje Tutarı</a:t>
                      </a:r>
                      <a:endParaRPr lang="tr-TR"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dirty="0" smtClean="0">
                          <a:latin typeface="Times New Roman" panose="02020603050405020304" pitchFamily="18" charset="0"/>
                          <a:cs typeface="Times New Roman" panose="02020603050405020304" pitchFamily="18" charset="0"/>
                        </a:rPr>
                        <a:t>61.554,00 TL</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8291">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0,00</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85752">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61.554,00 TL</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60438">
                <a:tc gridSpan="2">
                  <a:txBody>
                    <a:bodyPr/>
                    <a:lstStyle/>
                    <a:p>
                      <a:pPr algn="just"/>
                      <a:r>
                        <a:rPr lang="tr-TR" sz="1600" b="1" dirty="0" smtClean="0">
                          <a:solidFill>
                            <a:schemeClr val="tx1"/>
                          </a:solidFill>
                          <a:latin typeface="Times New Roman" panose="02020603050405020304" pitchFamily="18" charset="0"/>
                          <a:cs typeface="Times New Roman" panose="02020603050405020304" pitchFamily="18" charset="0"/>
                        </a:rPr>
                        <a:t>Proje</a:t>
                      </a:r>
                      <a:r>
                        <a:rPr lang="tr-TR" sz="16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baseline="0" dirty="0" smtClean="0">
                          <a:solidFill>
                            <a:schemeClr val="tx1"/>
                          </a:solidFill>
                          <a:latin typeface="Times New Roman" panose="02020603050405020304" pitchFamily="18" charset="0"/>
                          <a:cs typeface="Times New Roman" panose="02020603050405020304" pitchFamily="18" charset="0"/>
                        </a:rPr>
                        <a:t>Çiftçi ailesine ait çeşitli nedenlerle ekonomik biçimde veya toprak muhafaza ve zirai sulama tedbirlerinin alınmasını güçleştirecek derecede; parçalanmış, dağılmış, şekilleri bozulmuş, dağınık küçük arazi parçalarının ve hisselerinin bir araya getirilerek, muntazam şekiller halinde birleştirilmesi, bütünleştirilmesi ve işletmelerin yeniden düzenlenmesi amaçlanmaktadır.</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3"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pic>
        <p:nvPicPr>
          <p:cNvPr id="11265" name="Picture 1" descr="C:\Users\PC11\Desktop\2017 FOTO\tad\DSC03355.JPG"/>
          <p:cNvPicPr>
            <a:picLocks noChangeAspect="1" noChangeArrowheads="1"/>
          </p:cNvPicPr>
          <p:nvPr/>
        </p:nvPicPr>
        <p:blipFill>
          <a:blip r:embed="rId4" cstate="print"/>
          <a:srcRect/>
          <a:stretch>
            <a:fillRect/>
          </a:stretch>
        </p:blipFill>
        <p:spPr bwMode="auto">
          <a:xfrm>
            <a:off x="428596" y="857232"/>
            <a:ext cx="3786214" cy="2264397"/>
          </a:xfrm>
          <a:prstGeom prst="rect">
            <a:avLst/>
          </a:prstGeom>
          <a:noFill/>
        </p:spPr>
      </p:pic>
    </p:spTree>
    <p:extLst>
      <p:ext uri="{BB962C8B-B14F-4D97-AF65-F5344CB8AC3E}">
        <p14:creationId xmlns:p14="http://schemas.microsoft.com/office/powerpoint/2010/main" val="34132547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DCIM\100D5100\DSC_8678.JPG"/>
          <p:cNvPicPr>
            <a:picLocks noChangeAspect="1" noChangeArrowheads="1"/>
          </p:cNvPicPr>
          <p:nvPr/>
        </p:nvPicPr>
        <p:blipFill>
          <a:blip r:embed="rId2" cstate="print"/>
          <a:srcRect/>
          <a:stretch>
            <a:fillRect/>
          </a:stretch>
        </p:blipFill>
        <p:spPr bwMode="auto">
          <a:xfrm>
            <a:off x="507701" y="714356"/>
            <a:ext cx="3643338" cy="2295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C:\Users\PC11\Desktop\2017 FOTO\tad\NİTRAT 2.jpg"/>
          <p:cNvPicPr>
            <a:picLocks noChangeAspect="1" noChangeArrowheads="1"/>
          </p:cNvPicPr>
          <p:nvPr/>
        </p:nvPicPr>
        <p:blipFill>
          <a:blip r:embed="rId3"/>
          <a:srcRect/>
          <a:stretch>
            <a:fillRect/>
          </a:stretch>
        </p:blipFill>
        <p:spPr bwMode="auto">
          <a:xfrm>
            <a:off x="4857752" y="714356"/>
            <a:ext cx="3971481" cy="2232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4132262840"/>
              </p:ext>
            </p:extLst>
          </p:nvPr>
        </p:nvGraphicFramePr>
        <p:xfrm>
          <a:off x="142845" y="3643314"/>
          <a:ext cx="4429156" cy="3291840"/>
        </p:xfrm>
        <a:graphic>
          <a:graphicData uri="http://schemas.openxmlformats.org/drawingml/2006/table">
            <a:tbl>
              <a:tblPr firstRow="1" bandRow="1">
                <a:tableStyleId>{3B4B98B0-60AC-42C2-AFA5-B58CD77FA1E5}</a:tableStyleId>
              </a:tblPr>
              <a:tblGrid>
                <a:gridCol w="2552394">
                  <a:extLst>
                    <a:ext uri="{9D8B030D-6E8A-4147-A177-3AD203B41FA5}">
                      <a16:colId xmlns:a16="http://schemas.microsoft.com/office/drawing/2014/main" val="20000"/>
                    </a:ext>
                  </a:extLst>
                </a:gridCol>
                <a:gridCol w="1876762">
                  <a:extLst>
                    <a:ext uri="{9D8B030D-6E8A-4147-A177-3AD203B41FA5}">
                      <a16:colId xmlns:a16="http://schemas.microsoft.com/office/drawing/2014/main" val="20001"/>
                    </a:ext>
                  </a:extLst>
                </a:gridCol>
              </a:tblGrid>
              <a:tr h="305593">
                <a:tc>
                  <a:txBody>
                    <a:bodyPr/>
                    <a:lstStyle/>
                    <a:p>
                      <a:r>
                        <a:rPr lang="tr-TR" sz="1600" dirty="0" smtClean="0">
                          <a:solidFill>
                            <a:schemeClr val="tx1"/>
                          </a:solidFill>
                          <a:latin typeface="Times New Roman" panose="02020603050405020304" pitchFamily="18" charset="0"/>
                          <a:cs typeface="Times New Roman" panose="02020603050405020304" pitchFamily="18" charset="0"/>
                        </a:rPr>
                        <a:t>Proje Tutarı</a:t>
                      </a:r>
                      <a:endParaRPr lang="tr-TR"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dirty="0" smtClean="0">
                          <a:latin typeface="Times New Roman" panose="02020603050405020304" pitchFamily="18" charset="0"/>
                          <a:cs typeface="Times New Roman" panose="02020603050405020304" pitchFamily="18" charset="0"/>
                        </a:rPr>
                        <a:t>40.000,00 TL</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05593">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0,00</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05593">
                <a:tc>
                  <a:txBody>
                    <a:bodyPr/>
                    <a:lstStyle/>
                    <a:p>
                      <a:r>
                        <a:rPr lang="tr-TR" sz="16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600" b="0" dirty="0" smtClean="0">
                          <a:solidFill>
                            <a:schemeClr val="tx1"/>
                          </a:solidFill>
                          <a:latin typeface="Times New Roman" panose="02020603050405020304" pitchFamily="18" charset="0"/>
                          <a:cs typeface="Times New Roman" panose="02020603050405020304" pitchFamily="18" charset="0"/>
                        </a:rPr>
                        <a:t>39.996,00 TL</a:t>
                      </a:r>
                      <a:endParaRPr lang="tr-TR"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083592">
                <a:tc gridSpan="2">
                  <a:txBody>
                    <a:bodyPr/>
                    <a:lstStyle/>
                    <a:p>
                      <a:pPr algn="just"/>
                      <a:r>
                        <a:rPr lang="tr-TR" sz="1600" b="1" dirty="0" smtClean="0">
                          <a:solidFill>
                            <a:schemeClr val="tx1"/>
                          </a:solidFill>
                          <a:latin typeface="Times New Roman" panose="02020603050405020304" pitchFamily="18" charset="0"/>
                          <a:cs typeface="Times New Roman" panose="02020603050405020304" pitchFamily="18" charset="0"/>
                        </a:rPr>
                        <a:t>Proje</a:t>
                      </a:r>
                      <a:r>
                        <a:rPr lang="tr-TR" sz="16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600" b="0" dirty="0" smtClean="0">
                          <a:solidFill>
                            <a:schemeClr val="tx1"/>
                          </a:solidFill>
                          <a:latin typeface="Times New Roman" panose="02020603050405020304" pitchFamily="18" charset="0"/>
                          <a:cs typeface="Times New Roman" panose="02020603050405020304" pitchFamily="18" charset="0"/>
                        </a:rPr>
                        <a:t>İlimizdeki meralarda vejetasyon, toprak ve diğer doğal kaynakların korunmasını ve geliştirilmesini sağlayarak  meralardaki ot verimini arttırmak, ayrıca üreticilerimize hayvan beslemede yem bitkilerinin yararlarını çiftçi şartlarında uygulamalı öğreterek yem bitkileri tarımının gelişmesini sağlamak ve hayvansal üretimini karlı bir uğraşı haline getirmektir.</a:t>
                      </a:r>
                      <a:endParaRPr lang="tr-TR" sz="16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467544" y="3071810"/>
            <a:ext cx="3672407" cy="646331"/>
          </a:xfrm>
          <a:prstGeom prst="rect">
            <a:avLst/>
          </a:prstGeom>
          <a:noFill/>
        </p:spPr>
        <p:txBody>
          <a:bodyPr wrap="square" rtlCol="0">
            <a:spAutoFit/>
          </a:bodyPr>
          <a:lstStyle/>
          <a:p>
            <a:pPr algn="ctr"/>
            <a:r>
              <a:rPr lang="tr-TR" b="1" dirty="0" smtClean="0">
                <a:solidFill>
                  <a:srgbClr val="0000CC"/>
                </a:solidFill>
                <a:latin typeface="Times New Roman" panose="02020603050405020304" pitchFamily="18" charset="0"/>
                <a:cs typeface="Times New Roman" panose="02020603050405020304" pitchFamily="18" charset="0"/>
              </a:rPr>
              <a:t>Çayır-Mera Yem Bitkileri Üretimini Geliştirme Projesi</a:t>
            </a:r>
            <a:endParaRPr lang="tr-TR"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786314" y="3000372"/>
            <a:ext cx="4000528" cy="1015663"/>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Sularda Tarımsal Faaliyetlerden Kaynaklanan Kirliliğin Kontrolü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2482864471"/>
              </p:ext>
            </p:extLst>
          </p:nvPr>
        </p:nvGraphicFramePr>
        <p:xfrm>
          <a:off x="4786314" y="4000504"/>
          <a:ext cx="4176463" cy="2542077"/>
        </p:xfrm>
        <a:graphic>
          <a:graphicData uri="http://schemas.openxmlformats.org/drawingml/2006/table">
            <a:tbl>
              <a:tblPr firstRow="1" bandRow="1">
                <a:tableStyleId>{3B4B98B0-60AC-42C2-AFA5-B58CD77FA1E5}</a:tableStyleId>
              </a:tblPr>
              <a:tblGrid>
                <a:gridCol w="2640926">
                  <a:extLst>
                    <a:ext uri="{9D8B030D-6E8A-4147-A177-3AD203B41FA5}">
                      <a16:colId xmlns:a16="http://schemas.microsoft.com/office/drawing/2014/main" val="20000"/>
                    </a:ext>
                  </a:extLst>
                </a:gridCol>
                <a:gridCol w="1535537">
                  <a:extLst>
                    <a:ext uri="{9D8B030D-6E8A-4147-A177-3AD203B41FA5}">
                      <a16:colId xmlns:a16="http://schemas.microsoft.com/office/drawing/2014/main" val="20001"/>
                    </a:ext>
                  </a:extLst>
                </a:gridCol>
              </a:tblGrid>
              <a:tr h="376089">
                <a:tc>
                  <a:txBody>
                    <a:bodyPr/>
                    <a:lstStyle/>
                    <a:p>
                      <a:r>
                        <a:rPr lang="tr-TR" sz="1700" dirty="0" smtClean="0">
                          <a:solidFill>
                            <a:schemeClr val="tx1"/>
                          </a:solidFill>
                          <a:latin typeface="Times New Roman" panose="02020603050405020304" pitchFamily="18" charset="0"/>
                          <a:cs typeface="Times New Roman" panose="02020603050405020304" pitchFamily="18" charset="0"/>
                        </a:rPr>
                        <a:t>Proje Tutarı</a:t>
                      </a:r>
                      <a:endParaRPr lang="tr-TR" sz="17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700" dirty="0" smtClean="0">
                          <a:latin typeface="Times New Roman" panose="02020603050405020304" pitchFamily="18" charset="0"/>
                          <a:cs typeface="Times New Roman" panose="02020603050405020304" pitchFamily="18" charset="0"/>
                        </a:rPr>
                        <a:t>5.947,00 TL</a:t>
                      </a:r>
                      <a:endParaRPr lang="tr-TR" sz="1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38291">
                <a:tc>
                  <a:txBody>
                    <a:bodyPr/>
                    <a:lstStyle/>
                    <a:p>
                      <a:r>
                        <a:rPr lang="tr-TR" sz="17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7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700" b="0" dirty="0" smtClean="0">
                          <a:solidFill>
                            <a:schemeClr val="tx1"/>
                          </a:solidFill>
                          <a:latin typeface="Times New Roman" panose="02020603050405020304" pitchFamily="18" charset="0"/>
                          <a:cs typeface="Times New Roman" panose="02020603050405020304" pitchFamily="18" charset="0"/>
                        </a:rPr>
                        <a:t>0,00 TL</a:t>
                      </a:r>
                      <a:endParaRPr lang="tr-TR" sz="17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28628">
                <a:tc>
                  <a:txBody>
                    <a:bodyPr/>
                    <a:lstStyle/>
                    <a:p>
                      <a:r>
                        <a:rPr lang="tr-TR" sz="17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7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700" b="0" dirty="0" smtClean="0">
                          <a:solidFill>
                            <a:schemeClr val="tx1"/>
                          </a:solidFill>
                          <a:latin typeface="Times New Roman" panose="02020603050405020304" pitchFamily="18" charset="0"/>
                          <a:cs typeface="Times New Roman" panose="02020603050405020304" pitchFamily="18" charset="0"/>
                        </a:rPr>
                        <a:t>5.947,00 TL</a:t>
                      </a:r>
                      <a:endParaRPr lang="tr-TR" sz="17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60438">
                <a:tc gridSpan="2">
                  <a:txBody>
                    <a:bodyPr/>
                    <a:lstStyle/>
                    <a:p>
                      <a:pPr algn="just"/>
                      <a:r>
                        <a:rPr lang="tr-TR" sz="1700" b="1" dirty="0" smtClean="0">
                          <a:solidFill>
                            <a:schemeClr val="tx1"/>
                          </a:solidFill>
                          <a:latin typeface="Times New Roman" panose="02020603050405020304" pitchFamily="18" charset="0"/>
                          <a:cs typeface="Times New Roman" panose="02020603050405020304" pitchFamily="18" charset="0"/>
                        </a:rPr>
                        <a:t>Proje</a:t>
                      </a:r>
                      <a:r>
                        <a:rPr lang="tr-TR" sz="17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700" b="0" baseline="0" dirty="0" smtClean="0">
                          <a:solidFill>
                            <a:schemeClr val="tx1"/>
                          </a:solidFill>
                          <a:latin typeface="Times New Roman" panose="02020603050405020304" pitchFamily="18" charset="0"/>
                          <a:cs typeface="Times New Roman" panose="02020603050405020304" pitchFamily="18" charset="0"/>
                        </a:rPr>
                        <a:t>İlimizdeki sularda tarımsal faaliyetlerden dolayı (</a:t>
                      </a:r>
                      <a:r>
                        <a:rPr lang="tr-TR" sz="1700" b="0" baseline="0" dirty="0" err="1" smtClean="0">
                          <a:solidFill>
                            <a:schemeClr val="tx1"/>
                          </a:solidFill>
                          <a:latin typeface="Times New Roman" panose="02020603050405020304" pitchFamily="18" charset="0"/>
                          <a:cs typeface="Times New Roman" panose="02020603050405020304" pitchFamily="18" charset="0"/>
                        </a:rPr>
                        <a:t>pestisit</a:t>
                      </a:r>
                      <a:r>
                        <a:rPr lang="tr-TR" sz="1700" b="0" baseline="0" dirty="0" smtClean="0">
                          <a:solidFill>
                            <a:schemeClr val="tx1"/>
                          </a:solidFill>
                          <a:latin typeface="Times New Roman" panose="02020603050405020304" pitchFamily="18" charset="0"/>
                          <a:cs typeface="Times New Roman" panose="02020603050405020304" pitchFamily="18" charset="0"/>
                        </a:rPr>
                        <a:t>, kimyasal gübre kullanımı  ve </a:t>
                      </a:r>
                      <a:r>
                        <a:rPr lang="tr-TR" sz="1700" b="0" baseline="0" dirty="0" err="1" smtClean="0">
                          <a:solidFill>
                            <a:schemeClr val="tx1"/>
                          </a:solidFill>
                          <a:latin typeface="Times New Roman" panose="02020603050405020304" pitchFamily="18" charset="0"/>
                          <a:cs typeface="Times New Roman" panose="02020603050405020304" pitchFamily="18" charset="0"/>
                        </a:rPr>
                        <a:t>erezyon</a:t>
                      </a:r>
                      <a:r>
                        <a:rPr lang="tr-TR" sz="1700" b="0" baseline="0" dirty="0" smtClean="0">
                          <a:solidFill>
                            <a:schemeClr val="tx1"/>
                          </a:solidFill>
                          <a:latin typeface="Times New Roman" panose="02020603050405020304" pitchFamily="18" charset="0"/>
                          <a:cs typeface="Times New Roman" panose="02020603050405020304" pitchFamily="18" charset="0"/>
                        </a:rPr>
                        <a:t>) kaynaklanan su kirliliğinin önüne geçmek amaçlanmaktadır.</a:t>
                      </a:r>
                      <a:endParaRPr lang="tr-TR" sz="17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2"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sus\Desktop\11230745_1725201751041364_5647973384858330862_o.jpg"/>
          <p:cNvPicPr>
            <a:picLocks noChangeAspect="1" noChangeArrowheads="1"/>
          </p:cNvPicPr>
          <p:nvPr/>
        </p:nvPicPr>
        <p:blipFill>
          <a:blip r:embed="rId2" cstate="print">
            <a:extLst>
              <a:ext uri="{28A0092B-C50C-407E-A947-70E740481C1C}">
                <a14:useLocalDpi xmlns:a14="http://schemas.microsoft.com/office/drawing/2010/main" val="0"/>
              </a:ext>
            </a:extLst>
          </a:blip>
          <a:srcRect l="3448"/>
          <a:stretch>
            <a:fillRect/>
          </a:stretch>
        </p:blipFill>
        <p:spPr bwMode="auto">
          <a:xfrm>
            <a:off x="428596" y="644676"/>
            <a:ext cx="3541070" cy="2671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9 Resim" descr="IMG_0035.JPG"/>
          <p:cNvPicPr>
            <a:picLocks noChangeAspect="1"/>
          </p:cNvPicPr>
          <p:nvPr/>
        </p:nvPicPr>
        <p:blipFill>
          <a:blip r:embed="rId3" cstate="print"/>
          <a:stretch>
            <a:fillRect/>
          </a:stretch>
        </p:blipFill>
        <p:spPr>
          <a:xfrm>
            <a:off x="6858016" y="642918"/>
            <a:ext cx="2071702"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D:\Koordinasyon Kurulu\hay.sağ\FB_IMG_1465555219473.jpg"/>
          <p:cNvPicPr>
            <a:picLocks noChangeAspect="1" noChangeArrowheads="1"/>
          </p:cNvPicPr>
          <p:nvPr/>
        </p:nvPicPr>
        <p:blipFill>
          <a:blip r:embed="rId4"/>
          <a:srcRect/>
          <a:stretch>
            <a:fillRect/>
          </a:stretch>
        </p:blipFill>
        <p:spPr bwMode="auto">
          <a:xfrm>
            <a:off x="4929174" y="642918"/>
            <a:ext cx="214314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9 Tablo"/>
          <p:cNvGraphicFramePr>
            <a:graphicFrameLocks noGrp="1"/>
          </p:cNvGraphicFramePr>
          <p:nvPr>
            <p:extLst>
              <p:ext uri="{D42A27DB-BD31-4B8C-83A1-F6EECF244321}">
                <p14:modId xmlns:p14="http://schemas.microsoft.com/office/powerpoint/2010/main" val="3343780943"/>
              </p:ext>
            </p:extLst>
          </p:nvPr>
        </p:nvGraphicFramePr>
        <p:xfrm>
          <a:off x="71406" y="3929066"/>
          <a:ext cx="4357718" cy="2921829"/>
        </p:xfrm>
        <a:graphic>
          <a:graphicData uri="http://schemas.openxmlformats.org/drawingml/2006/table">
            <a:tbl>
              <a:tblPr firstRow="1" bandRow="1">
                <a:tableStyleId>{3B4B98B0-60AC-42C2-AFA5-B58CD77FA1E5}</a:tableStyleId>
              </a:tblPr>
              <a:tblGrid>
                <a:gridCol w="2831169">
                  <a:extLst>
                    <a:ext uri="{9D8B030D-6E8A-4147-A177-3AD203B41FA5}">
                      <a16:colId xmlns:a16="http://schemas.microsoft.com/office/drawing/2014/main" val="20000"/>
                    </a:ext>
                  </a:extLst>
                </a:gridCol>
                <a:gridCol w="1526549">
                  <a:extLst>
                    <a:ext uri="{9D8B030D-6E8A-4147-A177-3AD203B41FA5}">
                      <a16:colId xmlns:a16="http://schemas.microsoft.com/office/drawing/2014/main" val="20001"/>
                    </a:ext>
                  </a:extLst>
                </a:gridCol>
              </a:tblGrid>
              <a:tr h="352841">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11.831,00</a:t>
                      </a:r>
                      <a:r>
                        <a:rPr lang="tr-TR" sz="1800" baseline="0" dirty="0" smtClean="0">
                          <a:latin typeface="Times New Roman" panose="02020603050405020304" pitchFamily="18" charset="0"/>
                          <a:cs typeface="Times New Roman" panose="02020603050405020304" pitchFamily="18" charset="0"/>
                        </a:rPr>
                        <a:t>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05221">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13488">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 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11.831,00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697363">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solidFill>
                          <a:latin typeface="Times New Roman" pitchFamily="18" charset="0"/>
                          <a:ea typeface="+mn-ea"/>
                          <a:cs typeface="Times New Roman" pitchFamily="18" charset="0"/>
                        </a:rPr>
                        <a:t>İlimiz yetiştiricilerine, hayvancılığın gelişti-</a:t>
                      </a:r>
                      <a:r>
                        <a:rPr lang="tr-TR" sz="1800" kern="1200" dirty="0" err="1" smtClean="0">
                          <a:solidFill>
                            <a:schemeClr val="tx1"/>
                          </a:solidFill>
                          <a:latin typeface="Times New Roman" pitchFamily="18" charset="0"/>
                          <a:ea typeface="+mn-ea"/>
                          <a:cs typeface="Times New Roman" pitchFamily="18" charset="0"/>
                        </a:rPr>
                        <a:t>rilmesi</a:t>
                      </a:r>
                      <a:r>
                        <a:rPr lang="tr-TR" sz="1800" kern="1200" dirty="0" smtClean="0">
                          <a:solidFill>
                            <a:schemeClr val="tx1"/>
                          </a:solidFill>
                          <a:latin typeface="Times New Roman" pitchFamily="18" charset="0"/>
                          <a:ea typeface="+mn-ea"/>
                          <a:cs typeface="Times New Roman" pitchFamily="18" charset="0"/>
                        </a:rPr>
                        <a:t>, sağlıklı üretimin, sürdürülebilirliğin ve elde edilen mevcut hayvansal verimlerin arttırılmasını amaçlamaktadır.</a:t>
                      </a:r>
                    </a:p>
                    <a:p>
                      <a:pPr algn="just"/>
                      <a:endParaRPr lang="tr-TR"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Metin kutusu 5"/>
          <p:cNvSpPr txBox="1"/>
          <p:nvPr/>
        </p:nvSpPr>
        <p:spPr>
          <a:xfrm>
            <a:off x="357158" y="3386080"/>
            <a:ext cx="3672407" cy="400110"/>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Hayvancılığı Geliştirme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643438" y="3214686"/>
            <a:ext cx="4286280" cy="707886"/>
          </a:xfrm>
          <a:prstGeom prst="rect">
            <a:avLst/>
          </a:prstGeom>
          <a:noFill/>
        </p:spPr>
        <p:txBody>
          <a:bodyPr wrap="square" rtlCol="0">
            <a:spAutoFit/>
          </a:bodyPr>
          <a:lstStyle/>
          <a:p>
            <a:pPr algn="ctr"/>
            <a:r>
              <a:rPr lang="tr-TR" sz="2000" b="1" dirty="0" smtClean="0">
                <a:solidFill>
                  <a:srgbClr val="0000CC"/>
                </a:solidFill>
                <a:latin typeface="Times New Roman" panose="02020603050405020304" pitchFamily="18" charset="0"/>
                <a:cs typeface="Times New Roman" panose="02020603050405020304" pitchFamily="18" charset="0"/>
              </a:rPr>
              <a:t>Hayvan Hastalık ve Zararlıları ile Mücadele Projesi</a:t>
            </a:r>
            <a:endParaRPr lang="tr-TR" sz="2000" b="1" dirty="0">
              <a:solidFill>
                <a:srgbClr val="0000B0"/>
              </a:solidFill>
              <a:latin typeface="Times New Roman" panose="02020603050405020304" pitchFamily="18" charset="0"/>
              <a:cs typeface="Times New Roman" panose="02020603050405020304" pitchFamily="18" charset="0"/>
            </a:endParaRPr>
          </a:p>
        </p:txBody>
      </p:sp>
      <p:graphicFrame>
        <p:nvGraphicFramePr>
          <p:cNvPr id="8" name="9 Tablo"/>
          <p:cNvGraphicFramePr>
            <a:graphicFrameLocks noGrp="1"/>
          </p:cNvGraphicFramePr>
          <p:nvPr>
            <p:extLst>
              <p:ext uri="{D42A27DB-BD31-4B8C-83A1-F6EECF244321}">
                <p14:modId xmlns:p14="http://schemas.microsoft.com/office/powerpoint/2010/main" val="2123890336"/>
              </p:ext>
            </p:extLst>
          </p:nvPr>
        </p:nvGraphicFramePr>
        <p:xfrm>
          <a:off x="4572000" y="3929066"/>
          <a:ext cx="4429124" cy="2943381"/>
        </p:xfrm>
        <a:graphic>
          <a:graphicData uri="http://schemas.openxmlformats.org/drawingml/2006/table">
            <a:tbl>
              <a:tblPr firstRow="1" bandRow="1">
                <a:tableStyleId>{3B4B98B0-60AC-42C2-AFA5-B58CD77FA1E5}</a:tableStyleId>
              </a:tblPr>
              <a:tblGrid>
                <a:gridCol w="2878870">
                  <a:extLst>
                    <a:ext uri="{9D8B030D-6E8A-4147-A177-3AD203B41FA5}">
                      <a16:colId xmlns:a16="http://schemas.microsoft.com/office/drawing/2014/main" val="20000"/>
                    </a:ext>
                  </a:extLst>
                </a:gridCol>
                <a:gridCol w="1550254">
                  <a:extLst>
                    <a:ext uri="{9D8B030D-6E8A-4147-A177-3AD203B41FA5}">
                      <a16:colId xmlns:a16="http://schemas.microsoft.com/office/drawing/2014/main" val="20001"/>
                    </a:ext>
                  </a:extLst>
                </a:gridCol>
              </a:tblGrid>
              <a:tr h="376089">
                <a:tc>
                  <a:txBody>
                    <a:bodyPr/>
                    <a:lstStyle/>
                    <a:p>
                      <a:r>
                        <a:rPr lang="tr-TR" sz="1800" dirty="0" smtClean="0">
                          <a:solidFill>
                            <a:schemeClr val="tx1"/>
                          </a:solidFill>
                          <a:latin typeface="Times New Roman" panose="02020603050405020304" pitchFamily="18" charset="0"/>
                          <a:cs typeface="Times New Roman" panose="02020603050405020304" pitchFamily="18" charset="0"/>
                        </a:rPr>
                        <a:t>Proje Tutarı</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dirty="0" smtClean="0">
                          <a:latin typeface="Times New Roman" panose="02020603050405020304" pitchFamily="18" charset="0"/>
                          <a:cs typeface="Times New Roman" panose="02020603050405020304" pitchFamily="18" charset="0"/>
                        </a:rPr>
                        <a:t>87.312,00 TL</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53843">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Önceki Yıllar Harcaması</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0,00</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6089">
                <a:tc>
                  <a:txBody>
                    <a:bodyPr/>
                    <a:lstStyle/>
                    <a:p>
                      <a:r>
                        <a:rPr lang="tr-TR" sz="1800" b="1" dirty="0" smtClean="0">
                          <a:solidFill>
                            <a:schemeClr val="tx1"/>
                          </a:solidFill>
                          <a:latin typeface="Times New Roman" panose="02020603050405020304" pitchFamily="18" charset="0"/>
                          <a:cs typeface="Times New Roman" panose="02020603050405020304" pitchFamily="18" charset="0"/>
                        </a:rPr>
                        <a:t>2017</a:t>
                      </a:r>
                      <a:r>
                        <a:rPr lang="tr-TR" sz="1800" b="1" baseline="0" dirty="0" smtClean="0">
                          <a:solidFill>
                            <a:schemeClr val="tx1"/>
                          </a:solidFill>
                          <a:latin typeface="Times New Roman" panose="02020603050405020304" pitchFamily="18" charset="0"/>
                          <a:cs typeface="Times New Roman" panose="02020603050405020304" pitchFamily="18" charset="0"/>
                        </a:rPr>
                        <a:t> </a:t>
                      </a:r>
                      <a:r>
                        <a:rPr lang="tr-TR" sz="1800" b="1" dirty="0" smtClean="0">
                          <a:solidFill>
                            <a:schemeClr val="tx1"/>
                          </a:solidFill>
                          <a:latin typeface="Times New Roman" panose="02020603050405020304" pitchFamily="18" charset="0"/>
                          <a:cs typeface="Times New Roman" panose="02020603050405020304" pitchFamily="18" charset="0"/>
                        </a:rPr>
                        <a:t>Yılı Gelen Ödeneği</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tr-TR" sz="1800" b="0" dirty="0" smtClean="0">
                          <a:solidFill>
                            <a:schemeClr val="tx1"/>
                          </a:solidFill>
                          <a:latin typeface="Times New Roman" panose="02020603050405020304" pitchFamily="18" charset="0"/>
                          <a:cs typeface="Times New Roman" panose="02020603050405020304" pitchFamily="18" charset="0"/>
                        </a:rPr>
                        <a:t>87.312,00 TL</a:t>
                      </a:r>
                      <a:endParaRPr lang="tr-TR" sz="1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60438">
                <a:tc gridSpan="2">
                  <a:txBody>
                    <a:bodyPr/>
                    <a:lstStyle/>
                    <a:p>
                      <a:pPr algn="just"/>
                      <a:r>
                        <a:rPr lang="tr-TR" sz="1800" b="1" dirty="0" smtClean="0">
                          <a:solidFill>
                            <a:schemeClr val="tx1"/>
                          </a:solidFill>
                          <a:latin typeface="Times New Roman" panose="02020603050405020304" pitchFamily="18" charset="0"/>
                          <a:cs typeface="Times New Roman" panose="02020603050405020304" pitchFamily="18" charset="0"/>
                        </a:rPr>
                        <a:t>Proje</a:t>
                      </a:r>
                      <a:r>
                        <a:rPr lang="tr-TR" sz="1800" b="1" baseline="0" dirty="0" smtClean="0">
                          <a:solidFill>
                            <a:schemeClr val="tx1"/>
                          </a:solidFill>
                          <a:latin typeface="Times New Roman" panose="02020603050405020304" pitchFamily="18" charset="0"/>
                          <a:cs typeface="Times New Roman" panose="02020603050405020304" pitchFamily="18" charset="0"/>
                        </a:rPr>
                        <a:t> Hakkında Kısa Öz Bilgi</a:t>
                      </a:r>
                    </a:p>
                    <a:p>
                      <a:pPr algn="just"/>
                      <a:r>
                        <a:rPr lang="tr-TR" sz="1800" kern="1200" dirty="0" smtClean="0">
                          <a:solidFill>
                            <a:schemeClr val="tx1"/>
                          </a:solidFill>
                          <a:latin typeface="Times New Roman" pitchFamily="18" charset="0"/>
                          <a:ea typeface="+mn-ea"/>
                          <a:cs typeface="Times New Roman" pitchFamily="18" charset="0"/>
                        </a:rPr>
                        <a:t>Bölgemizde yetiştiriciliği yapılan hayvanların hastalıklara karşı direncini arttırmak ürün kalitesini geliştirmek ve verim kaybını önleyerek, ekonomik geliri arttırmak.</a:t>
                      </a:r>
                      <a:endParaRPr lang="tr-TR" sz="1800" b="0" baseline="0" dirty="0" smtClean="0">
                        <a:solidFill>
                          <a:schemeClr val="tx1"/>
                        </a:solidFill>
                        <a:latin typeface="Times New Roman" pitchFamily="18" charset="0"/>
                        <a:cs typeface="Times New Roman" pitchFamily="18" charset="0"/>
                      </a:endParaRPr>
                    </a:p>
                    <a:p>
                      <a:pPr algn="just"/>
                      <a:endParaRPr lang="tr-TR"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tr-TR" b="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1" name="Dikdörtgen 8"/>
          <p:cNvSpPr/>
          <p:nvPr/>
        </p:nvSpPr>
        <p:spPr>
          <a:xfrm>
            <a:off x="2857488" y="70323"/>
            <a:ext cx="6286513" cy="40011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İL GIDA TARIM VE HAYVANCILIK </a:t>
            </a:r>
            <a:r>
              <a:rPr lang="tr-TR" sz="2000" b="1" dirty="0">
                <a:latin typeface="Times New Roman" panose="02020603050405020304" pitchFamily="18" charset="0"/>
                <a:cs typeface="Times New Roman" panose="02020603050405020304" pitchFamily="18" charset="0"/>
              </a:rPr>
              <a:t>MÜDÜRLÜĞÜ</a:t>
            </a:r>
          </a:p>
        </p:txBody>
      </p:sp>
    </p:spTree>
    <p:extLst>
      <p:ext uri="{BB962C8B-B14F-4D97-AF65-F5344CB8AC3E}">
        <p14:creationId xmlns:p14="http://schemas.microsoft.com/office/powerpoint/2010/main" val="3413254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13220</TotalTime>
  <Words>1965</Words>
  <Application>Microsoft Office PowerPoint</Application>
  <PresentationFormat>Ekran Gösterisi (4:3)</PresentationFormat>
  <Paragraphs>397</Paragraphs>
  <Slides>22</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ISPARTA VALİLİĞİ</dc:title>
  <dc:creator>Gökhan Yıldız</dc:creator>
  <cp:lastModifiedBy>Murat FAYDA</cp:lastModifiedBy>
  <cp:revision>1747</cp:revision>
  <cp:lastPrinted>2016-07-15T13:36:47Z</cp:lastPrinted>
  <dcterms:created xsi:type="dcterms:W3CDTF">2013-10-08T05:43:00Z</dcterms:created>
  <dcterms:modified xsi:type="dcterms:W3CDTF">2018-01-22T05:49:56Z</dcterms:modified>
</cp:coreProperties>
</file>