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3" r:id="rId3"/>
    <p:sldId id="258" r:id="rId4"/>
    <p:sldId id="264" r:id="rId5"/>
    <p:sldId id="259" r:id="rId6"/>
    <p:sldId id="285" r:id="rId7"/>
    <p:sldId id="284" r:id="rId8"/>
    <p:sldId id="272" r:id="rId9"/>
  </p:sldIdLst>
  <p:sldSz cx="9906000" cy="6858000" type="A4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57" autoAdjust="0"/>
  </p:normalViewPr>
  <p:slideViewPr>
    <p:cSldViewPr snapToGrid="0">
      <p:cViewPr varScale="1">
        <p:scale>
          <a:sx n="111" d="100"/>
          <a:sy n="111" d="100"/>
        </p:scale>
        <p:origin x="13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198E-A60A-40E9-879D-02B164A33070}" type="datetimeFigureOut">
              <a:rPr lang="tr-TR" smtClean="0"/>
              <a:t>16.1.2018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D1B2-E469-4B05-A545-CCF42E6D11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9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BB8-CF10-4014-8911-D19A2D1025D4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49263" y="808038"/>
            <a:ext cx="5838825" cy="40417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BB8-CF10-4014-8911-D19A2D1025D4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7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49263" y="808038"/>
            <a:ext cx="5838825" cy="40417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BB8-CF10-4014-8911-D19A2D1025D4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5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49263" y="808038"/>
            <a:ext cx="5838825" cy="40417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BB8-CF10-4014-8911-D19A2D1025D4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1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49263" y="808038"/>
            <a:ext cx="5838825" cy="40417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BB8-CF10-4014-8911-D19A2D1025D4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5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3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4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1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85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07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4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6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58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35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9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2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3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3399FF"/>
            </a:gs>
            <a:gs pos="100000">
              <a:srgbClr val="E5FF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6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3399FF"/>
            </a:gs>
            <a:gs pos="100000">
              <a:srgbClr val="E5FF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E7AD-328F-4B91-8885-A01913D2F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E589-14DD-4B3A-8F3A-492BB6B5DE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67682" y="-28438"/>
            <a:ext cx="9794358" cy="6841814"/>
            <a:chOff x="61922" y="34230"/>
            <a:chExt cx="9794358" cy="6841814"/>
          </a:xfrm>
        </p:grpSpPr>
        <p:grpSp>
          <p:nvGrpSpPr>
            <p:cNvPr id="4" name="Grup 3"/>
            <p:cNvGrpSpPr/>
            <p:nvPr/>
          </p:nvGrpSpPr>
          <p:grpSpPr>
            <a:xfrm>
              <a:off x="72232" y="34230"/>
              <a:ext cx="9761538" cy="1333587"/>
              <a:chOff x="66675" y="76200"/>
              <a:chExt cx="9010650" cy="1457325"/>
            </a:xfrm>
          </p:grpSpPr>
          <p:sp>
            <p:nvSpPr>
              <p:cNvPr id="3076" name="Text Box 412"/>
              <p:cNvSpPr txBox="1">
                <a:spLocks noChangeArrowheads="1"/>
              </p:cNvSpPr>
              <p:nvPr/>
            </p:nvSpPr>
            <p:spPr bwMode="auto">
              <a:xfrm>
                <a:off x="66675" y="76200"/>
                <a:ext cx="9010650" cy="1457325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</a:gradFill>
              <a:ln w="38100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740" b="1" dirty="0">
                  <a:solidFill>
                    <a:srgbClr val="E5FFFF"/>
                  </a:solidFill>
                  <a:latin typeface="Trebuchet MS" pitchFamily="34" charset="0"/>
                  <a:cs typeface="Arial" pitchFamily="34" charset="0"/>
                </a:endParaRPr>
              </a:p>
            </p:txBody>
          </p:sp>
          <p:sp>
            <p:nvSpPr>
              <p:cNvPr id="45" name="WordArt 13" descr="3d1152x864 (1)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11195" y="590244"/>
                <a:ext cx="6991125" cy="4320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defTabSz="994334" eaLnBrk="0" hangingPunct="0">
                  <a:defRPr/>
                </a:pPr>
                <a:r>
                  <a:rPr lang="tr-TR" sz="3915" b="1" kern="10" dirty="0">
                    <a:ln w="12700">
                      <a:solidFill>
                        <a:srgbClr val="CC6600"/>
                      </a:solidFill>
                    </a:ln>
                    <a:solidFill>
                      <a:srgbClr val="FA8E36"/>
                    </a:solidFill>
                    <a:cs typeface="Tahoma" pitchFamily="34" charset="0"/>
                  </a:rPr>
                  <a:t>KARAYOLLARI  5. BÖLGE  MÜDÜRLÜĞÜ</a:t>
                </a:r>
              </a:p>
            </p:txBody>
          </p:sp>
          <p:grpSp>
            <p:nvGrpSpPr>
              <p:cNvPr id="2081" name="Group 85"/>
              <p:cNvGrpSpPr>
                <a:grpSpLocks noChangeAspect="1"/>
              </p:cNvGrpSpPr>
              <p:nvPr/>
            </p:nvGrpSpPr>
            <p:grpSpPr bwMode="auto">
              <a:xfrm>
                <a:off x="395536" y="260648"/>
                <a:ext cx="1120775" cy="1123381"/>
                <a:chOff x="250" y="1010"/>
                <a:chExt cx="2630" cy="2631"/>
              </a:xfrm>
            </p:grpSpPr>
            <p:sp>
              <p:nvSpPr>
                <p:cNvPr id="2082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566" y="1319"/>
                  <a:ext cx="1995" cy="1996"/>
                </a:xfrm>
                <a:prstGeom prst="ellipse">
                  <a:avLst/>
                </a:prstGeom>
                <a:noFill/>
                <a:ln w="12700">
                  <a:solidFill>
                    <a:srgbClr val="FF8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99433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2083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50" y="1010"/>
                  <a:ext cx="2630" cy="2631"/>
                </a:xfrm>
                <a:prstGeom prst="ellipse">
                  <a:avLst/>
                </a:prstGeom>
                <a:noFill/>
                <a:ln w="12700">
                  <a:solidFill>
                    <a:srgbClr val="FF8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99433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2084" name="WordArt 88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430" y="1213"/>
                  <a:ext cx="2268" cy="20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3915" b="1" kern="10" dirty="0">
                      <a:solidFill>
                        <a:srgbClr val="FF8300"/>
                      </a:solidFill>
                      <a:latin typeface="Arial Black"/>
                      <a:cs typeface="Arial" charset="0"/>
                    </a:rPr>
                    <a:t>KARAYOLLARI GENEL MÜDÜRLÜĞÜ</a:t>
                  </a:r>
                </a:p>
              </p:txBody>
            </p:sp>
            <p:sp>
              <p:nvSpPr>
                <p:cNvPr id="2085" name="WordArt 89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461" y="1647"/>
                  <a:ext cx="2205" cy="187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Down">
                    <a:avLst>
                      <a:gd name="adj" fmla="val 0"/>
                    </a:avLst>
                  </a:prstTxWarp>
                </a:bodyPr>
                <a:lstStyle/>
                <a:p>
                  <a:pPr algn="ctr"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3915" b="1" kern="10" dirty="0">
                      <a:solidFill>
                        <a:srgbClr val="FF8300"/>
                      </a:solidFill>
                      <a:latin typeface="Arial Black"/>
                      <a:cs typeface="Arial" charset="0"/>
                    </a:rPr>
                    <a:t>      5.BÖLGE MÜDÜRLÜĞÜ      </a:t>
                  </a:r>
                </a:p>
              </p:txBody>
            </p:sp>
            <p:sp>
              <p:nvSpPr>
                <p:cNvPr id="2086" name="Freeform 90"/>
                <p:cNvSpPr>
                  <a:spLocks noChangeAspect="1"/>
                </p:cNvSpPr>
                <p:nvPr/>
              </p:nvSpPr>
              <p:spPr bwMode="auto">
                <a:xfrm>
                  <a:off x="564" y="2308"/>
                  <a:ext cx="1999" cy="396"/>
                </a:xfrm>
                <a:custGeom>
                  <a:avLst/>
                  <a:gdLst>
                    <a:gd name="T0" fmla="*/ 1941 w 1999"/>
                    <a:gd name="T1" fmla="*/ 342 h 396"/>
                    <a:gd name="T2" fmla="*/ 1968 w 1999"/>
                    <a:gd name="T3" fmla="*/ 261 h 396"/>
                    <a:gd name="T4" fmla="*/ 1985 w 1999"/>
                    <a:gd name="T5" fmla="*/ 170 h 396"/>
                    <a:gd name="T6" fmla="*/ 1995 w 1999"/>
                    <a:gd name="T7" fmla="*/ 81 h 396"/>
                    <a:gd name="T8" fmla="*/ 1999 w 1999"/>
                    <a:gd name="T9" fmla="*/ 0 h 396"/>
                    <a:gd name="T10" fmla="*/ 0 w 1999"/>
                    <a:gd name="T11" fmla="*/ 2 h 396"/>
                    <a:gd name="T12" fmla="*/ 3 w 1999"/>
                    <a:gd name="T13" fmla="*/ 54 h 396"/>
                    <a:gd name="T14" fmla="*/ 8 w 1999"/>
                    <a:gd name="T15" fmla="*/ 110 h 396"/>
                    <a:gd name="T16" fmla="*/ 17 w 1999"/>
                    <a:gd name="T17" fmla="*/ 192 h 396"/>
                    <a:gd name="T18" fmla="*/ 29 w 1999"/>
                    <a:gd name="T19" fmla="*/ 251 h 396"/>
                    <a:gd name="T20" fmla="*/ 48 w 1999"/>
                    <a:gd name="T21" fmla="*/ 314 h 396"/>
                    <a:gd name="T22" fmla="*/ 80 w 1999"/>
                    <a:gd name="T23" fmla="*/ 396 h 396"/>
                    <a:gd name="T24" fmla="*/ 286 w 1999"/>
                    <a:gd name="T25" fmla="*/ 396 h 396"/>
                    <a:gd name="T26" fmla="*/ 311 w 1999"/>
                    <a:gd name="T27" fmla="*/ 319 h 396"/>
                    <a:gd name="T28" fmla="*/ 1689 w 1999"/>
                    <a:gd name="T29" fmla="*/ 319 h 396"/>
                    <a:gd name="T30" fmla="*/ 1720 w 1999"/>
                    <a:gd name="T31" fmla="*/ 396 h 396"/>
                    <a:gd name="T32" fmla="*/ 1929 w 1999"/>
                    <a:gd name="T33" fmla="*/ 396 h 396"/>
                    <a:gd name="T34" fmla="*/ 1941 w 1999"/>
                    <a:gd name="T35" fmla="*/ 342 h 39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99"/>
                    <a:gd name="T55" fmla="*/ 0 h 396"/>
                    <a:gd name="T56" fmla="*/ 1999 w 1999"/>
                    <a:gd name="T57" fmla="*/ 396 h 39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99" h="396">
                      <a:moveTo>
                        <a:pt x="1941" y="342"/>
                      </a:moveTo>
                      <a:lnTo>
                        <a:pt x="1968" y="261"/>
                      </a:lnTo>
                      <a:lnTo>
                        <a:pt x="1985" y="170"/>
                      </a:lnTo>
                      <a:lnTo>
                        <a:pt x="1995" y="81"/>
                      </a:lnTo>
                      <a:lnTo>
                        <a:pt x="1999" y="0"/>
                      </a:lnTo>
                      <a:lnTo>
                        <a:pt x="0" y="2"/>
                      </a:lnTo>
                      <a:lnTo>
                        <a:pt x="3" y="54"/>
                      </a:lnTo>
                      <a:lnTo>
                        <a:pt x="8" y="110"/>
                      </a:lnTo>
                      <a:lnTo>
                        <a:pt x="17" y="192"/>
                      </a:lnTo>
                      <a:lnTo>
                        <a:pt x="29" y="251"/>
                      </a:lnTo>
                      <a:lnTo>
                        <a:pt x="48" y="314"/>
                      </a:lnTo>
                      <a:lnTo>
                        <a:pt x="80" y="396"/>
                      </a:lnTo>
                      <a:lnTo>
                        <a:pt x="286" y="396"/>
                      </a:lnTo>
                      <a:lnTo>
                        <a:pt x="311" y="319"/>
                      </a:lnTo>
                      <a:lnTo>
                        <a:pt x="1689" y="319"/>
                      </a:lnTo>
                      <a:lnTo>
                        <a:pt x="1720" y="396"/>
                      </a:lnTo>
                      <a:lnTo>
                        <a:pt x="1929" y="396"/>
                      </a:lnTo>
                      <a:lnTo>
                        <a:pt x="1941" y="342"/>
                      </a:lnTo>
                      <a:close/>
                    </a:path>
                  </a:pathLst>
                </a:custGeom>
                <a:solidFill>
                  <a:srgbClr val="FF8300"/>
                </a:solidFill>
                <a:ln w="317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54" name="AutoShap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671" y="2434"/>
                  <a:ext cx="86" cy="89"/>
                </a:xfrm>
                <a:prstGeom prst="star5">
                  <a:avLst/>
                </a:prstGeom>
                <a:solidFill>
                  <a:srgbClr val="FF8300"/>
                </a:solidFill>
                <a:ln w="9525">
                  <a:solidFill>
                    <a:srgbClr val="FF8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94334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2088" name="WordArt 92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099" y="2355"/>
                  <a:ext cx="227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6525" b="1" kern="10" dirty="0">
                      <a:ln w="12700">
                        <a:solidFill>
                          <a:srgbClr val="2B548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K</a:t>
                  </a:r>
                </a:p>
              </p:txBody>
            </p:sp>
            <p:sp>
              <p:nvSpPr>
                <p:cNvPr id="2089" name="WordArt 93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451" y="2355"/>
                  <a:ext cx="227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6525" b="1" kern="10" dirty="0">
                      <a:ln w="12700">
                        <a:solidFill>
                          <a:srgbClr val="2B548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G</a:t>
                  </a:r>
                </a:p>
              </p:txBody>
            </p:sp>
            <p:sp>
              <p:nvSpPr>
                <p:cNvPr id="2090" name="WordArt 94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840" y="2355"/>
                  <a:ext cx="227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tr-TR" sz="6525" b="1" kern="10" dirty="0">
                      <a:ln w="12700">
                        <a:solidFill>
                          <a:srgbClr val="2B548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M</a:t>
                  </a:r>
                </a:p>
              </p:txBody>
            </p:sp>
            <p:sp>
              <p:nvSpPr>
                <p:cNvPr id="2091" name="Freeform 95"/>
                <p:cNvSpPr>
                  <a:spLocks noChangeAspect="1"/>
                </p:cNvSpPr>
                <p:nvPr/>
              </p:nvSpPr>
              <p:spPr bwMode="auto">
                <a:xfrm>
                  <a:off x="1077" y="1317"/>
                  <a:ext cx="454" cy="934"/>
                </a:xfrm>
                <a:custGeom>
                  <a:avLst/>
                  <a:gdLst>
                    <a:gd name="T0" fmla="*/ 454 w 454"/>
                    <a:gd name="T1" fmla="*/ 0 h 934"/>
                    <a:gd name="T2" fmla="*/ 373 w 454"/>
                    <a:gd name="T3" fmla="*/ 7 h 934"/>
                    <a:gd name="T4" fmla="*/ 291 w 454"/>
                    <a:gd name="T5" fmla="*/ 22 h 934"/>
                    <a:gd name="T6" fmla="*/ 0 w 454"/>
                    <a:gd name="T7" fmla="*/ 934 h 934"/>
                    <a:gd name="T8" fmla="*/ 433 w 454"/>
                    <a:gd name="T9" fmla="*/ 934 h 934"/>
                    <a:gd name="T10" fmla="*/ 454 w 454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4"/>
                    <a:gd name="T19" fmla="*/ 0 h 934"/>
                    <a:gd name="T20" fmla="*/ 454 w 454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4" h="934">
                      <a:moveTo>
                        <a:pt x="454" y="0"/>
                      </a:moveTo>
                      <a:lnTo>
                        <a:pt x="373" y="7"/>
                      </a:lnTo>
                      <a:lnTo>
                        <a:pt x="291" y="22"/>
                      </a:lnTo>
                      <a:lnTo>
                        <a:pt x="0" y="934"/>
                      </a:lnTo>
                      <a:lnTo>
                        <a:pt x="433" y="934"/>
                      </a:lnTo>
                      <a:lnTo>
                        <a:pt x="454" y="0"/>
                      </a:lnTo>
                      <a:close/>
                    </a:path>
                  </a:pathLst>
                </a:custGeom>
                <a:solidFill>
                  <a:srgbClr val="FF8300"/>
                </a:solidFill>
                <a:ln w="317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2092" name="Freeform 96"/>
                <p:cNvSpPr>
                  <a:spLocks noChangeAspect="1"/>
                </p:cNvSpPr>
                <p:nvPr/>
              </p:nvSpPr>
              <p:spPr bwMode="auto">
                <a:xfrm flipH="1">
                  <a:off x="1601" y="1317"/>
                  <a:ext cx="454" cy="934"/>
                </a:xfrm>
                <a:custGeom>
                  <a:avLst/>
                  <a:gdLst>
                    <a:gd name="T0" fmla="*/ 454 w 454"/>
                    <a:gd name="T1" fmla="*/ 0 h 934"/>
                    <a:gd name="T2" fmla="*/ 373 w 454"/>
                    <a:gd name="T3" fmla="*/ 7 h 934"/>
                    <a:gd name="T4" fmla="*/ 291 w 454"/>
                    <a:gd name="T5" fmla="*/ 22 h 934"/>
                    <a:gd name="T6" fmla="*/ 0 w 454"/>
                    <a:gd name="T7" fmla="*/ 934 h 934"/>
                    <a:gd name="T8" fmla="*/ 433 w 454"/>
                    <a:gd name="T9" fmla="*/ 934 h 934"/>
                    <a:gd name="T10" fmla="*/ 454 w 454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4"/>
                    <a:gd name="T19" fmla="*/ 0 h 934"/>
                    <a:gd name="T20" fmla="*/ 454 w 454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4" h="934">
                      <a:moveTo>
                        <a:pt x="454" y="0"/>
                      </a:moveTo>
                      <a:lnTo>
                        <a:pt x="373" y="7"/>
                      </a:lnTo>
                      <a:lnTo>
                        <a:pt x="291" y="22"/>
                      </a:lnTo>
                      <a:lnTo>
                        <a:pt x="0" y="934"/>
                      </a:lnTo>
                      <a:lnTo>
                        <a:pt x="433" y="934"/>
                      </a:lnTo>
                      <a:lnTo>
                        <a:pt x="454" y="0"/>
                      </a:lnTo>
                      <a:close/>
                    </a:path>
                  </a:pathLst>
                </a:custGeom>
                <a:solidFill>
                  <a:srgbClr val="FF8300"/>
                </a:solidFill>
                <a:ln w="317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2093" name="Freeform 97"/>
                <p:cNvSpPr>
                  <a:spLocks noChangeAspect="1"/>
                </p:cNvSpPr>
                <p:nvPr/>
              </p:nvSpPr>
              <p:spPr bwMode="auto">
                <a:xfrm>
                  <a:off x="838" y="2711"/>
                  <a:ext cx="671" cy="604"/>
                </a:xfrm>
                <a:custGeom>
                  <a:avLst/>
                  <a:gdLst>
                    <a:gd name="T0" fmla="*/ 92 w 671"/>
                    <a:gd name="T1" fmla="*/ 0 h 604"/>
                    <a:gd name="T2" fmla="*/ 0 w 671"/>
                    <a:gd name="T3" fmla="*/ 293 h 604"/>
                    <a:gd name="T4" fmla="*/ 68 w 671"/>
                    <a:gd name="T5" fmla="*/ 359 h 604"/>
                    <a:gd name="T6" fmla="*/ 142 w 671"/>
                    <a:gd name="T7" fmla="*/ 412 h 604"/>
                    <a:gd name="T8" fmla="*/ 209 w 671"/>
                    <a:gd name="T9" fmla="*/ 461 h 604"/>
                    <a:gd name="T10" fmla="*/ 301 w 671"/>
                    <a:gd name="T11" fmla="*/ 511 h 604"/>
                    <a:gd name="T12" fmla="*/ 376 w 671"/>
                    <a:gd name="T13" fmla="*/ 544 h 604"/>
                    <a:gd name="T14" fmla="*/ 472 w 671"/>
                    <a:gd name="T15" fmla="*/ 571 h 604"/>
                    <a:gd name="T16" fmla="*/ 571 w 671"/>
                    <a:gd name="T17" fmla="*/ 590 h 604"/>
                    <a:gd name="T18" fmla="*/ 670 w 671"/>
                    <a:gd name="T19" fmla="*/ 604 h 604"/>
                    <a:gd name="T20" fmla="*/ 671 w 671"/>
                    <a:gd name="T21" fmla="*/ 2 h 604"/>
                    <a:gd name="T22" fmla="*/ 92 w 671"/>
                    <a:gd name="T23" fmla="*/ 0 h 6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1"/>
                    <a:gd name="T37" fmla="*/ 0 h 604"/>
                    <a:gd name="T38" fmla="*/ 671 w 671"/>
                    <a:gd name="T39" fmla="*/ 604 h 6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1" h="604">
                      <a:moveTo>
                        <a:pt x="92" y="0"/>
                      </a:moveTo>
                      <a:lnTo>
                        <a:pt x="0" y="293"/>
                      </a:lnTo>
                      <a:lnTo>
                        <a:pt x="68" y="359"/>
                      </a:lnTo>
                      <a:lnTo>
                        <a:pt x="142" y="412"/>
                      </a:lnTo>
                      <a:lnTo>
                        <a:pt x="209" y="461"/>
                      </a:lnTo>
                      <a:lnTo>
                        <a:pt x="301" y="511"/>
                      </a:lnTo>
                      <a:lnTo>
                        <a:pt x="376" y="544"/>
                      </a:lnTo>
                      <a:lnTo>
                        <a:pt x="472" y="571"/>
                      </a:lnTo>
                      <a:lnTo>
                        <a:pt x="571" y="590"/>
                      </a:lnTo>
                      <a:lnTo>
                        <a:pt x="670" y="604"/>
                      </a:lnTo>
                      <a:lnTo>
                        <a:pt x="671" y="2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8300"/>
                </a:solidFill>
                <a:ln w="317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2094" name="Freeform 98"/>
                <p:cNvSpPr>
                  <a:spLocks noChangeAspect="1"/>
                </p:cNvSpPr>
                <p:nvPr/>
              </p:nvSpPr>
              <p:spPr bwMode="auto">
                <a:xfrm>
                  <a:off x="1634" y="2710"/>
                  <a:ext cx="668" cy="604"/>
                </a:xfrm>
                <a:custGeom>
                  <a:avLst/>
                  <a:gdLst>
                    <a:gd name="T0" fmla="*/ 579 w 668"/>
                    <a:gd name="T1" fmla="*/ 0 h 604"/>
                    <a:gd name="T2" fmla="*/ 668 w 668"/>
                    <a:gd name="T3" fmla="*/ 283 h 604"/>
                    <a:gd name="T4" fmla="*/ 606 w 668"/>
                    <a:gd name="T5" fmla="*/ 351 h 604"/>
                    <a:gd name="T6" fmla="*/ 529 w 668"/>
                    <a:gd name="T7" fmla="*/ 412 h 604"/>
                    <a:gd name="T8" fmla="*/ 460 w 668"/>
                    <a:gd name="T9" fmla="*/ 455 h 604"/>
                    <a:gd name="T10" fmla="*/ 370 w 668"/>
                    <a:gd name="T11" fmla="*/ 511 h 604"/>
                    <a:gd name="T12" fmla="*/ 295 w 668"/>
                    <a:gd name="T13" fmla="*/ 544 h 604"/>
                    <a:gd name="T14" fmla="*/ 199 w 668"/>
                    <a:gd name="T15" fmla="*/ 571 h 604"/>
                    <a:gd name="T16" fmla="*/ 100 w 668"/>
                    <a:gd name="T17" fmla="*/ 590 h 604"/>
                    <a:gd name="T18" fmla="*/ 1 w 668"/>
                    <a:gd name="T19" fmla="*/ 604 h 604"/>
                    <a:gd name="T20" fmla="*/ 0 w 668"/>
                    <a:gd name="T21" fmla="*/ 2 h 604"/>
                    <a:gd name="T22" fmla="*/ 579 w 668"/>
                    <a:gd name="T23" fmla="*/ 0 h 6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8"/>
                    <a:gd name="T37" fmla="*/ 0 h 604"/>
                    <a:gd name="T38" fmla="*/ 668 w 668"/>
                    <a:gd name="T39" fmla="*/ 604 h 6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8" h="604">
                      <a:moveTo>
                        <a:pt x="579" y="0"/>
                      </a:moveTo>
                      <a:lnTo>
                        <a:pt x="668" y="283"/>
                      </a:lnTo>
                      <a:lnTo>
                        <a:pt x="606" y="351"/>
                      </a:lnTo>
                      <a:lnTo>
                        <a:pt x="529" y="412"/>
                      </a:lnTo>
                      <a:lnTo>
                        <a:pt x="460" y="455"/>
                      </a:lnTo>
                      <a:lnTo>
                        <a:pt x="370" y="511"/>
                      </a:lnTo>
                      <a:lnTo>
                        <a:pt x="295" y="544"/>
                      </a:lnTo>
                      <a:lnTo>
                        <a:pt x="199" y="571"/>
                      </a:lnTo>
                      <a:lnTo>
                        <a:pt x="100" y="590"/>
                      </a:lnTo>
                      <a:lnTo>
                        <a:pt x="1" y="604"/>
                      </a:lnTo>
                      <a:lnTo>
                        <a:pt x="0" y="2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FF8300"/>
                </a:solidFill>
                <a:ln w="317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433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  <p:sp>
              <p:nvSpPr>
                <p:cNvPr id="63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377" y="2434"/>
                  <a:ext cx="93" cy="89"/>
                </a:xfrm>
                <a:prstGeom prst="star5">
                  <a:avLst/>
                </a:prstGeom>
                <a:solidFill>
                  <a:srgbClr val="FF8300"/>
                </a:solidFill>
                <a:ln w="9525">
                  <a:solidFill>
                    <a:srgbClr val="FF8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94334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175" b="1" dirty="0">
                    <a:solidFill>
                      <a:srgbClr val="9D9DFF"/>
                    </a:solidFill>
                    <a:latin typeface="Trebuchet MS" pitchFamily="34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5" name="Grup 64"/>
            <p:cNvGrpSpPr/>
            <p:nvPr/>
          </p:nvGrpSpPr>
          <p:grpSpPr>
            <a:xfrm rot="16200000">
              <a:off x="-1337150" y="2959441"/>
              <a:ext cx="3914953" cy="1096187"/>
              <a:chOff x="57150" y="5517232"/>
              <a:chExt cx="9020175" cy="1293143"/>
            </a:xfrm>
          </p:grpSpPr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57150" y="5517232"/>
                <a:ext cx="9020175" cy="1293143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</a:gradFill>
              <a:ln w="38100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40" b="1" dirty="0">
                  <a:solidFill>
                    <a:srgbClr val="E5FFFF"/>
                  </a:solidFill>
                  <a:latin typeface="Trebuchet MS" pitchFamily="34" charset="0"/>
                  <a:cs typeface="Arial" pitchFamily="34" charset="0"/>
                </a:endParaRPr>
              </a:p>
            </p:txBody>
          </p:sp>
          <p:sp>
            <p:nvSpPr>
              <p:cNvPr id="67" name="WordArt 12" descr="3d1152x864 (1)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70093" y="5739728"/>
                <a:ext cx="5953316" cy="8313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defTabSz="994334" eaLnBrk="0" hangingPunct="0">
                  <a:defRPr/>
                </a:pPr>
                <a:r>
                  <a:rPr lang="tr-TR" sz="3915" b="1" kern="10" dirty="0">
                    <a:ln w="12700">
                      <a:solidFill>
                        <a:srgbClr val="CC6600"/>
                      </a:solidFill>
                    </a:ln>
                    <a:solidFill>
                      <a:srgbClr val="FA8E36"/>
                    </a:solidFill>
                    <a:cs typeface="Tahoma" pitchFamily="34" charset="0"/>
                  </a:rPr>
                  <a:t>KİLİS</a:t>
                </a:r>
              </a:p>
            </p:txBody>
          </p:sp>
        </p:grpSp>
        <p:grpSp>
          <p:nvGrpSpPr>
            <p:cNvPr id="3" name="Grup 2"/>
            <p:cNvGrpSpPr/>
            <p:nvPr/>
          </p:nvGrpSpPr>
          <p:grpSpPr>
            <a:xfrm>
              <a:off x="61922" y="5791462"/>
              <a:ext cx="9771856" cy="1084582"/>
              <a:chOff x="57150" y="5626225"/>
              <a:chExt cx="9020175" cy="1293143"/>
            </a:xfrm>
          </p:grpSpPr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57150" y="5626225"/>
                <a:ext cx="9020175" cy="1293143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</a:gradFill>
              <a:ln w="38100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40" b="1" dirty="0">
                  <a:solidFill>
                    <a:srgbClr val="E5FFFF"/>
                  </a:solidFill>
                  <a:latin typeface="Trebuchet MS" pitchFamily="34" charset="0"/>
                  <a:cs typeface="Arial" pitchFamily="34" charset="0"/>
                </a:endParaRPr>
              </a:p>
            </p:txBody>
          </p:sp>
          <p:sp>
            <p:nvSpPr>
              <p:cNvPr id="41" name="WordArt 12" descr="3d1152x864 (1)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92975" y="5993578"/>
                <a:ext cx="4336563" cy="3600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defTabSz="994334" eaLnBrk="0" hangingPunct="0">
                  <a:defRPr/>
                </a:pPr>
                <a:r>
                  <a:rPr lang="tr-TR" sz="3915" b="1" kern="10" dirty="0">
                    <a:ln w="12700">
                      <a:solidFill>
                        <a:srgbClr val="CC6600"/>
                      </a:solidFill>
                    </a:ln>
                    <a:solidFill>
                      <a:srgbClr val="FA8E36"/>
                    </a:solidFill>
                    <a:cs typeface="Tahoma" pitchFamily="34" charset="0"/>
                  </a:rPr>
                  <a:t>İL SUNUMU</a:t>
                </a:r>
              </a:p>
            </p:txBody>
          </p:sp>
        </p:grpSp>
        <p:pic>
          <p:nvPicPr>
            <p:cNvPr id="6" name="Resim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649" y="1419248"/>
              <a:ext cx="7544663" cy="4302059"/>
            </a:xfrm>
            <a:prstGeom prst="rect">
              <a:avLst/>
            </a:prstGeom>
          </p:spPr>
        </p:pic>
        <p:sp>
          <p:nvSpPr>
            <p:cNvPr id="28" name="Metin kutusu 27"/>
            <p:cNvSpPr txBox="1"/>
            <p:nvPr/>
          </p:nvSpPr>
          <p:spPr>
            <a:xfrm>
              <a:off x="8290125" y="6381328"/>
              <a:ext cx="1566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kern="10" smtClean="0">
                  <a:ln w="12700">
                    <a:solidFill>
                      <a:srgbClr val="CC6600"/>
                    </a:solidFill>
                  </a:ln>
                  <a:solidFill>
                    <a:srgbClr val="FA8E36"/>
                  </a:solidFill>
                  <a:cs typeface="Tahoma" pitchFamily="34" charset="0"/>
                </a:rPr>
                <a:t>26.01.2018</a:t>
              </a:r>
              <a:endParaRPr lang="tr-TR" b="1" kern="10" dirty="0">
                <a:ln w="12700">
                  <a:solidFill>
                    <a:srgbClr val="CC6600"/>
                  </a:solidFill>
                </a:ln>
                <a:solidFill>
                  <a:srgbClr val="FA8E36"/>
                </a:solidFill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4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77992" y="96688"/>
            <a:ext cx="9761538" cy="1312875"/>
            <a:chOff x="66675" y="76200"/>
            <a:chExt cx="9010650" cy="1457326"/>
          </a:xfrm>
        </p:grpSpPr>
        <p:sp>
          <p:nvSpPr>
            <p:cNvPr id="3076" name="Text Box 412"/>
            <p:cNvSpPr txBox="1">
              <a:spLocks noChangeArrowheads="1"/>
            </p:cNvSpPr>
            <p:nvPr/>
          </p:nvSpPr>
          <p:spPr bwMode="auto">
            <a:xfrm>
              <a:off x="66675" y="76200"/>
              <a:ext cx="9010650" cy="1457326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</a:gra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defTabSz="9943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740" b="1" dirty="0">
                <a:solidFill>
                  <a:srgbClr val="E5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5" name="WordArt 13" descr="3d1152x864 (1)"/>
            <p:cNvSpPr>
              <a:spLocks noChangeArrowheads="1" noChangeShapeType="1" noTextEdit="1"/>
            </p:cNvSpPr>
            <p:nvPr/>
          </p:nvSpPr>
          <p:spPr bwMode="auto">
            <a:xfrm>
              <a:off x="1711195" y="590244"/>
              <a:ext cx="6991125" cy="43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94334" eaLnBrk="0" hangingPunct="0">
                <a:defRPr/>
              </a:pPr>
              <a:r>
                <a:rPr lang="tr-TR" sz="3915" b="1" kern="10" dirty="0">
                  <a:ln w="12700">
                    <a:solidFill>
                      <a:srgbClr val="CC6600"/>
                    </a:solidFill>
                  </a:ln>
                  <a:solidFill>
                    <a:srgbClr val="FA8E36"/>
                  </a:solidFill>
                  <a:cs typeface="Tahoma" pitchFamily="34" charset="0"/>
                </a:rPr>
                <a:t>KARAYOLLARI  5. BÖLGE  MÜDÜRLÜĞÜ</a:t>
              </a:r>
            </a:p>
          </p:txBody>
        </p:sp>
        <p:grpSp>
          <p:nvGrpSpPr>
            <p:cNvPr id="2081" name="Group 85"/>
            <p:cNvGrpSpPr>
              <a:grpSpLocks noChangeAspect="1"/>
            </p:cNvGrpSpPr>
            <p:nvPr/>
          </p:nvGrpSpPr>
          <p:grpSpPr bwMode="auto">
            <a:xfrm>
              <a:off x="395536" y="260648"/>
              <a:ext cx="1120775" cy="1123380"/>
              <a:chOff x="250" y="1010"/>
              <a:chExt cx="2630" cy="2631"/>
            </a:xfrm>
          </p:grpSpPr>
          <p:sp>
            <p:nvSpPr>
              <p:cNvPr id="2082" name="Oval 86"/>
              <p:cNvSpPr>
                <a:spLocks noChangeAspect="1" noChangeArrowheads="1"/>
              </p:cNvSpPr>
              <p:nvPr/>
            </p:nvSpPr>
            <p:spPr bwMode="auto">
              <a:xfrm>
                <a:off x="566" y="1319"/>
                <a:ext cx="1995" cy="1996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3" name="Oval 87"/>
              <p:cNvSpPr>
                <a:spLocks noChangeAspect="1" noChangeArrowheads="1"/>
              </p:cNvSpPr>
              <p:nvPr/>
            </p:nvSpPr>
            <p:spPr bwMode="auto">
              <a:xfrm>
                <a:off x="250" y="1010"/>
                <a:ext cx="2630" cy="2631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4" name="WordArt 8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30" y="1213"/>
                <a:ext cx="2268" cy="20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KARAYOLLARI GENEL MÜDÜRLÜĞÜ</a:t>
                </a:r>
              </a:p>
            </p:txBody>
          </p:sp>
          <p:sp>
            <p:nvSpPr>
              <p:cNvPr id="2085" name="WordArt 8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61" y="1647"/>
                <a:ext cx="2205" cy="187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      5.BÖLGE MÜDÜRLÜĞÜ      </a:t>
                </a:r>
              </a:p>
            </p:txBody>
          </p:sp>
          <p:sp>
            <p:nvSpPr>
              <p:cNvPr id="2086" name="Freeform 90"/>
              <p:cNvSpPr>
                <a:spLocks noChangeAspect="1"/>
              </p:cNvSpPr>
              <p:nvPr/>
            </p:nvSpPr>
            <p:spPr bwMode="auto">
              <a:xfrm>
                <a:off x="564" y="2308"/>
                <a:ext cx="1999" cy="396"/>
              </a:xfrm>
              <a:custGeom>
                <a:avLst/>
                <a:gdLst>
                  <a:gd name="T0" fmla="*/ 1941 w 1999"/>
                  <a:gd name="T1" fmla="*/ 342 h 396"/>
                  <a:gd name="T2" fmla="*/ 1968 w 1999"/>
                  <a:gd name="T3" fmla="*/ 261 h 396"/>
                  <a:gd name="T4" fmla="*/ 1985 w 1999"/>
                  <a:gd name="T5" fmla="*/ 170 h 396"/>
                  <a:gd name="T6" fmla="*/ 1995 w 1999"/>
                  <a:gd name="T7" fmla="*/ 81 h 396"/>
                  <a:gd name="T8" fmla="*/ 1999 w 1999"/>
                  <a:gd name="T9" fmla="*/ 0 h 396"/>
                  <a:gd name="T10" fmla="*/ 0 w 1999"/>
                  <a:gd name="T11" fmla="*/ 2 h 396"/>
                  <a:gd name="T12" fmla="*/ 3 w 1999"/>
                  <a:gd name="T13" fmla="*/ 54 h 396"/>
                  <a:gd name="T14" fmla="*/ 8 w 1999"/>
                  <a:gd name="T15" fmla="*/ 110 h 396"/>
                  <a:gd name="T16" fmla="*/ 17 w 1999"/>
                  <a:gd name="T17" fmla="*/ 192 h 396"/>
                  <a:gd name="T18" fmla="*/ 29 w 1999"/>
                  <a:gd name="T19" fmla="*/ 251 h 396"/>
                  <a:gd name="T20" fmla="*/ 48 w 1999"/>
                  <a:gd name="T21" fmla="*/ 314 h 396"/>
                  <a:gd name="T22" fmla="*/ 80 w 1999"/>
                  <a:gd name="T23" fmla="*/ 396 h 396"/>
                  <a:gd name="T24" fmla="*/ 286 w 1999"/>
                  <a:gd name="T25" fmla="*/ 396 h 396"/>
                  <a:gd name="T26" fmla="*/ 311 w 1999"/>
                  <a:gd name="T27" fmla="*/ 319 h 396"/>
                  <a:gd name="T28" fmla="*/ 1689 w 1999"/>
                  <a:gd name="T29" fmla="*/ 319 h 396"/>
                  <a:gd name="T30" fmla="*/ 1720 w 1999"/>
                  <a:gd name="T31" fmla="*/ 396 h 396"/>
                  <a:gd name="T32" fmla="*/ 1929 w 1999"/>
                  <a:gd name="T33" fmla="*/ 396 h 396"/>
                  <a:gd name="T34" fmla="*/ 1941 w 1999"/>
                  <a:gd name="T35" fmla="*/ 34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99"/>
                  <a:gd name="T55" fmla="*/ 0 h 396"/>
                  <a:gd name="T56" fmla="*/ 1999 w 1999"/>
                  <a:gd name="T57" fmla="*/ 396 h 3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99" h="396">
                    <a:moveTo>
                      <a:pt x="1941" y="342"/>
                    </a:moveTo>
                    <a:lnTo>
                      <a:pt x="1968" y="261"/>
                    </a:lnTo>
                    <a:lnTo>
                      <a:pt x="1985" y="170"/>
                    </a:lnTo>
                    <a:lnTo>
                      <a:pt x="1995" y="81"/>
                    </a:lnTo>
                    <a:lnTo>
                      <a:pt x="1999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8" y="110"/>
                    </a:lnTo>
                    <a:lnTo>
                      <a:pt x="17" y="192"/>
                    </a:lnTo>
                    <a:lnTo>
                      <a:pt x="29" y="251"/>
                    </a:lnTo>
                    <a:lnTo>
                      <a:pt x="48" y="314"/>
                    </a:lnTo>
                    <a:lnTo>
                      <a:pt x="80" y="396"/>
                    </a:lnTo>
                    <a:lnTo>
                      <a:pt x="286" y="396"/>
                    </a:lnTo>
                    <a:lnTo>
                      <a:pt x="311" y="319"/>
                    </a:lnTo>
                    <a:lnTo>
                      <a:pt x="1689" y="319"/>
                    </a:lnTo>
                    <a:lnTo>
                      <a:pt x="1720" y="396"/>
                    </a:lnTo>
                    <a:lnTo>
                      <a:pt x="1929" y="396"/>
                    </a:lnTo>
                    <a:lnTo>
                      <a:pt x="1941" y="342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54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2671" y="2434"/>
                <a:ext cx="86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8" name="WordArt 9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099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</a:t>
                </a:r>
              </a:p>
            </p:txBody>
          </p:sp>
          <p:sp>
            <p:nvSpPr>
              <p:cNvPr id="2089" name="WordArt 9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51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G</a:t>
                </a:r>
              </a:p>
            </p:txBody>
          </p:sp>
          <p:sp>
            <p:nvSpPr>
              <p:cNvPr id="2090" name="WordArt 94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40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2091" name="Freeform 95"/>
              <p:cNvSpPr>
                <a:spLocks noChangeAspect="1"/>
              </p:cNvSpPr>
              <p:nvPr/>
            </p:nvSpPr>
            <p:spPr bwMode="auto">
              <a:xfrm>
                <a:off x="1077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2" name="Freeform 96"/>
              <p:cNvSpPr>
                <a:spLocks noChangeAspect="1"/>
              </p:cNvSpPr>
              <p:nvPr/>
            </p:nvSpPr>
            <p:spPr bwMode="auto">
              <a:xfrm flipH="1">
                <a:off x="1601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3" name="Freeform 97"/>
              <p:cNvSpPr>
                <a:spLocks noChangeAspect="1"/>
              </p:cNvSpPr>
              <p:nvPr/>
            </p:nvSpPr>
            <p:spPr bwMode="auto">
              <a:xfrm>
                <a:off x="838" y="2711"/>
                <a:ext cx="671" cy="604"/>
              </a:xfrm>
              <a:custGeom>
                <a:avLst/>
                <a:gdLst>
                  <a:gd name="T0" fmla="*/ 92 w 671"/>
                  <a:gd name="T1" fmla="*/ 0 h 604"/>
                  <a:gd name="T2" fmla="*/ 0 w 671"/>
                  <a:gd name="T3" fmla="*/ 293 h 604"/>
                  <a:gd name="T4" fmla="*/ 68 w 671"/>
                  <a:gd name="T5" fmla="*/ 359 h 604"/>
                  <a:gd name="T6" fmla="*/ 142 w 671"/>
                  <a:gd name="T7" fmla="*/ 412 h 604"/>
                  <a:gd name="T8" fmla="*/ 209 w 671"/>
                  <a:gd name="T9" fmla="*/ 461 h 604"/>
                  <a:gd name="T10" fmla="*/ 301 w 671"/>
                  <a:gd name="T11" fmla="*/ 511 h 604"/>
                  <a:gd name="T12" fmla="*/ 376 w 671"/>
                  <a:gd name="T13" fmla="*/ 544 h 604"/>
                  <a:gd name="T14" fmla="*/ 472 w 671"/>
                  <a:gd name="T15" fmla="*/ 571 h 604"/>
                  <a:gd name="T16" fmla="*/ 571 w 671"/>
                  <a:gd name="T17" fmla="*/ 590 h 604"/>
                  <a:gd name="T18" fmla="*/ 670 w 671"/>
                  <a:gd name="T19" fmla="*/ 604 h 604"/>
                  <a:gd name="T20" fmla="*/ 671 w 671"/>
                  <a:gd name="T21" fmla="*/ 2 h 604"/>
                  <a:gd name="T22" fmla="*/ 92 w 671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1"/>
                  <a:gd name="T37" fmla="*/ 0 h 604"/>
                  <a:gd name="T38" fmla="*/ 671 w 671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1" h="604">
                    <a:moveTo>
                      <a:pt x="92" y="0"/>
                    </a:moveTo>
                    <a:lnTo>
                      <a:pt x="0" y="293"/>
                    </a:lnTo>
                    <a:lnTo>
                      <a:pt x="68" y="359"/>
                    </a:lnTo>
                    <a:lnTo>
                      <a:pt x="142" y="412"/>
                    </a:lnTo>
                    <a:lnTo>
                      <a:pt x="209" y="461"/>
                    </a:lnTo>
                    <a:lnTo>
                      <a:pt x="301" y="511"/>
                    </a:lnTo>
                    <a:lnTo>
                      <a:pt x="376" y="544"/>
                    </a:lnTo>
                    <a:lnTo>
                      <a:pt x="472" y="571"/>
                    </a:lnTo>
                    <a:lnTo>
                      <a:pt x="571" y="590"/>
                    </a:lnTo>
                    <a:lnTo>
                      <a:pt x="670" y="604"/>
                    </a:lnTo>
                    <a:lnTo>
                      <a:pt x="671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4" name="Freeform 98"/>
              <p:cNvSpPr>
                <a:spLocks noChangeAspect="1"/>
              </p:cNvSpPr>
              <p:nvPr/>
            </p:nvSpPr>
            <p:spPr bwMode="auto">
              <a:xfrm>
                <a:off x="1634" y="2710"/>
                <a:ext cx="668" cy="604"/>
              </a:xfrm>
              <a:custGeom>
                <a:avLst/>
                <a:gdLst>
                  <a:gd name="T0" fmla="*/ 579 w 668"/>
                  <a:gd name="T1" fmla="*/ 0 h 604"/>
                  <a:gd name="T2" fmla="*/ 668 w 668"/>
                  <a:gd name="T3" fmla="*/ 283 h 604"/>
                  <a:gd name="T4" fmla="*/ 606 w 668"/>
                  <a:gd name="T5" fmla="*/ 351 h 604"/>
                  <a:gd name="T6" fmla="*/ 529 w 668"/>
                  <a:gd name="T7" fmla="*/ 412 h 604"/>
                  <a:gd name="T8" fmla="*/ 460 w 668"/>
                  <a:gd name="T9" fmla="*/ 455 h 604"/>
                  <a:gd name="T10" fmla="*/ 370 w 668"/>
                  <a:gd name="T11" fmla="*/ 511 h 604"/>
                  <a:gd name="T12" fmla="*/ 295 w 668"/>
                  <a:gd name="T13" fmla="*/ 544 h 604"/>
                  <a:gd name="T14" fmla="*/ 199 w 668"/>
                  <a:gd name="T15" fmla="*/ 571 h 604"/>
                  <a:gd name="T16" fmla="*/ 100 w 668"/>
                  <a:gd name="T17" fmla="*/ 590 h 604"/>
                  <a:gd name="T18" fmla="*/ 1 w 668"/>
                  <a:gd name="T19" fmla="*/ 604 h 604"/>
                  <a:gd name="T20" fmla="*/ 0 w 668"/>
                  <a:gd name="T21" fmla="*/ 2 h 604"/>
                  <a:gd name="T22" fmla="*/ 579 w 668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8"/>
                  <a:gd name="T37" fmla="*/ 0 h 604"/>
                  <a:gd name="T38" fmla="*/ 668 w 668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8" h="604">
                    <a:moveTo>
                      <a:pt x="579" y="0"/>
                    </a:moveTo>
                    <a:lnTo>
                      <a:pt x="668" y="283"/>
                    </a:lnTo>
                    <a:lnTo>
                      <a:pt x="606" y="351"/>
                    </a:lnTo>
                    <a:lnTo>
                      <a:pt x="529" y="412"/>
                    </a:lnTo>
                    <a:lnTo>
                      <a:pt x="460" y="455"/>
                    </a:lnTo>
                    <a:lnTo>
                      <a:pt x="370" y="511"/>
                    </a:lnTo>
                    <a:lnTo>
                      <a:pt x="295" y="544"/>
                    </a:lnTo>
                    <a:lnTo>
                      <a:pt x="199" y="571"/>
                    </a:lnTo>
                    <a:lnTo>
                      <a:pt x="100" y="590"/>
                    </a:lnTo>
                    <a:lnTo>
                      <a:pt x="1" y="604"/>
                    </a:lnTo>
                    <a:lnTo>
                      <a:pt x="0" y="2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63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377" y="2434"/>
                <a:ext cx="93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</p:grp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60377"/>
              </p:ext>
            </p:extLst>
          </p:nvPr>
        </p:nvGraphicFramePr>
        <p:xfrm>
          <a:off x="77992" y="1418406"/>
          <a:ext cx="9784048" cy="460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713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PROJE SAYISI                                                                                                 6</a:t>
                      </a:r>
                      <a:endParaRPr lang="tr-TR" sz="20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PROJE TUTARI                                                                         315.979.000 TL</a:t>
                      </a:r>
                      <a:endParaRPr lang="tr-TR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                                       73.811.000 TL</a:t>
                      </a:r>
                      <a:endParaRPr lang="tr-TR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                                         5.990.000 TL</a:t>
                      </a:r>
                      <a:endParaRPr lang="tr-TR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DÖNEM SONU YAPILAN </a:t>
                      </a:r>
                      <a:r>
                        <a:rPr lang="tr-TR" sz="2000" b="1" kern="12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HARCAMA                                                         15.065.000 </a:t>
                      </a:r>
                      <a:r>
                        <a:rPr lang="tr-TR" sz="20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TL</a:t>
                      </a:r>
                      <a:endParaRPr lang="tr-TR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PARASAL GERÇEKLEŞME                                                                                      %252</a:t>
                      </a:r>
                      <a:endParaRPr lang="tr-TR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92696"/>
            <a:ext cx="9906000" cy="198884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25400" dir="5400000">
              <a:srgbClr val="908E88"/>
            </a:prstShdw>
          </a:effectLst>
        </p:spPr>
        <p:txBody>
          <a:bodyPr wrap="none" lIns="0" tIns="0" rIns="0" bIns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tr-TR"/>
            </a:defPPr>
            <a:lvl1pPr marR="0" lvl="0" indent="0"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kern="10" cap="none" spc="0" normalizeH="0" baseline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rebuchet MS" pitchFamily="34" charset="0"/>
                <a:cs typeface="Arial" charset="0"/>
              </a:defRPr>
            </a:lvl1pPr>
          </a:lstStyle>
          <a:p>
            <a:pPr defTabSz="912800" eaLnBrk="1" hangingPunct="1"/>
            <a:r>
              <a:rPr lang="tr-TR" sz="3600" b="0" kern="1200" dirty="0">
                <a:ln w="12700">
                  <a:solidFill>
                    <a:srgbClr val="CC6600"/>
                  </a:solidFill>
                </a:ln>
                <a:solidFill>
                  <a:srgbClr val="FA8E36"/>
                </a:solidFill>
                <a:effectLst/>
                <a:latin typeface="Calibri"/>
              </a:rPr>
              <a:t> </a:t>
            </a:r>
            <a:r>
              <a:rPr lang="tr-TR" sz="5400" dirty="0"/>
              <a:t>YAPIMI</a:t>
            </a:r>
            <a:r>
              <a:rPr lang="tr-TR" sz="5400" b="0" kern="1200" dirty="0">
                <a:ln w="12700">
                  <a:solidFill>
                    <a:srgbClr val="CC6600"/>
                  </a:solidFill>
                </a:ln>
                <a:solidFill>
                  <a:srgbClr val="FA8E36"/>
                </a:solidFill>
                <a:effectLst/>
                <a:latin typeface="Calibri"/>
              </a:rPr>
              <a:t> </a:t>
            </a:r>
            <a:r>
              <a:rPr lang="tr-TR" sz="5400" dirty="0"/>
              <a:t>DEVAM EDEN </a:t>
            </a:r>
          </a:p>
          <a:p>
            <a:pPr defTabSz="912800" eaLnBrk="1" hangingPunct="1"/>
            <a:r>
              <a:rPr lang="tr-TR" sz="5400" dirty="0"/>
              <a:t>PROJELER</a:t>
            </a:r>
          </a:p>
        </p:txBody>
      </p:sp>
    </p:spTree>
    <p:extLst>
      <p:ext uri="{BB962C8B-B14F-4D97-AF65-F5344CB8AC3E}">
        <p14:creationId xmlns:p14="http://schemas.microsoft.com/office/powerpoint/2010/main" val="11754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77992" y="96688"/>
            <a:ext cx="9761538" cy="1312875"/>
            <a:chOff x="66675" y="76200"/>
            <a:chExt cx="9010650" cy="1457326"/>
          </a:xfrm>
        </p:grpSpPr>
        <p:sp>
          <p:nvSpPr>
            <p:cNvPr id="3076" name="Text Box 412"/>
            <p:cNvSpPr txBox="1">
              <a:spLocks noChangeArrowheads="1"/>
            </p:cNvSpPr>
            <p:nvPr/>
          </p:nvSpPr>
          <p:spPr bwMode="auto">
            <a:xfrm>
              <a:off x="66675" y="76200"/>
              <a:ext cx="9010650" cy="1457326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</a:gra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defTabSz="9943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740" b="1" dirty="0">
                <a:solidFill>
                  <a:srgbClr val="E5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5" name="WordArt 13" descr="3d1152x864 (1)"/>
            <p:cNvSpPr>
              <a:spLocks noChangeArrowheads="1" noChangeShapeType="1" noTextEdit="1"/>
            </p:cNvSpPr>
            <p:nvPr/>
          </p:nvSpPr>
          <p:spPr bwMode="auto">
            <a:xfrm>
              <a:off x="1711195" y="590244"/>
              <a:ext cx="6991125" cy="43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94334" eaLnBrk="0" hangingPunct="0">
                <a:defRPr/>
              </a:pPr>
              <a:r>
                <a:rPr lang="tr-TR" sz="3915" b="1" kern="10" dirty="0">
                  <a:ln w="12700">
                    <a:solidFill>
                      <a:srgbClr val="CC6600"/>
                    </a:solidFill>
                  </a:ln>
                  <a:solidFill>
                    <a:srgbClr val="FA8E36"/>
                  </a:solidFill>
                  <a:cs typeface="Tahoma" pitchFamily="34" charset="0"/>
                </a:rPr>
                <a:t>KARAYOLLARI  5. BÖLGE  MÜDÜRLÜĞÜ</a:t>
              </a:r>
            </a:p>
          </p:txBody>
        </p:sp>
        <p:grpSp>
          <p:nvGrpSpPr>
            <p:cNvPr id="2081" name="Group 85"/>
            <p:cNvGrpSpPr>
              <a:grpSpLocks noChangeAspect="1"/>
            </p:cNvGrpSpPr>
            <p:nvPr/>
          </p:nvGrpSpPr>
          <p:grpSpPr bwMode="auto">
            <a:xfrm>
              <a:off x="395536" y="260648"/>
              <a:ext cx="1120775" cy="1123380"/>
              <a:chOff x="250" y="1010"/>
              <a:chExt cx="2630" cy="2631"/>
            </a:xfrm>
          </p:grpSpPr>
          <p:sp>
            <p:nvSpPr>
              <p:cNvPr id="2082" name="Oval 86"/>
              <p:cNvSpPr>
                <a:spLocks noChangeAspect="1" noChangeArrowheads="1"/>
              </p:cNvSpPr>
              <p:nvPr/>
            </p:nvSpPr>
            <p:spPr bwMode="auto">
              <a:xfrm>
                <a:off x="566" y="1319"/>
                <a:ext cx="1995" cy="1996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3" name="Oval 87"/>
              <p:cNvSpPr>
                <a:spLocks noChangeAspect="1" noChangeArrowheads="1"/>
              </p:cNvSpPr>
              <p:nvPr/>
            </p:nvSpPr>
            <p:spPr bwMode="auto">
              <a:xfrm>
                <a:off x="250" y="1010"/>
                <a:ext cx="2630" cy="2631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4" name="WordArt 8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30" y="1213"/>
                <a:ext cx="2268" cy="20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KARAYOLLARI GENEL MÜDÜRLÜĞÜ</a:t>
                </a:r>
              </a:p>
            </p:txBody>
          </p:sp>
          <p:sp>
            <p:nvSpPr>
              <p:cNvPr id="2085" name="WordArt 8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61" y="1647"/>
                <a:ext cx="2205" cy="187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      5.BÖLGE MÜDÜRLÜĞÜ      </a:t>
                </a:r>
              </a:p>
            </p:txBody>
          </p:sp>
          <p:sp>
            <p:nvSpPr>
              <p:cNvPr id="2086" name="Freeform 90"/>
              <p:cNvSpPr>
                <a:spLocks noChangeAspect="1"/>
              </p:cNvSpPr>
              <p:nvPr/>
            </p:nvSpPr>
            <p:spPr bwMode="auto">
              <a:xfrm>
                <a:off x="564" y="2308"/>
                <a:ext cx="1999" cy="396"/>
              </a:xfrm>
              <a:custGeom>
                <a:avLst/>
                <a:gdLst>
                  <a:gd name="T0" fmla="*/ 1941 w 1999"/>
                  <a:gd name="T1" fmla="*/ 342 h 396"/>
                  <a:gd name="T2" fmla="*/ 1968 w 1999"/>
                  <a:gd name="T3" fmla="*/ 261 h 396"/>
                  <a:gd name="T4" fmla="*/ 1985 w 1999"/>
                  <a:gd name="T5" fmla="*/ 170 h 396"/>
                  <a:gd name="T6" fmla="*/ 1995 w 1999"/>
                  <a:gd name="T7" fmla="*/ 81 h 396"/>
                  <a:gd name="T8" fmla="*/ 1999 w 1999"/>
                  <a:gd name="T9" fmla="*/ 0 h 396"/>
                  <a:gd name="T10" fmla="*/ 0 w 1999"/>
                  <a:gd name="T11" fmla="*/ 2 h 396"/>
                  <a:gd name="T12" fmla="*/ 3 w 1999"/>
                  <a:gd name="T13" fmla="*/ 54 h 396"/>
                  <a:gd name="T14" fmla="*/ 8 w 1999"/>
                  <a:gd name="T15" fmla="*/ 110 h 396"/>
                  <a:gd name="T16" fmla="*/ 17 w 1999"/>
                  <a:gd name="T17" fmla="*/ 192 h 396"/>
                  <a:gd name="T18" fmla="*/ 29 w 1999"/>
                  <a:gd name="T19" fmla="*/ 251 h 396"/>
                  <a:gd name="T20" fmla="*/ 48 w 1999"/>
                  <a:gd name="T21" fmla="*/ 314 h 396"/>
                  <a:gd name="T22" fmla="*/ 80 w 1999"/>
                  <a:gd name="T23" fmla="*/ 396 h 396"/>
                  <a:gd name="T24" fmla="*/ 286 w 1999"/>
                  <a:gd name="T25" fmla="*/ 396 h 396"/>
                  <a:gd name="T26" fmla="*/ 311 w 1999"/>
                  <a:gd name="T27" fmla="*/ 319 h 396"/>
                  <a:gd name="T28" fmla="*/ 1689 w 1999"/>
                  <a:gd name="T29" fmla="*/ 319 h 396"/>
                  <a:gd name="T30" fmla="*/ 1720 w 1999"/>
                  <a:gd name="T31" fmla="*/ 396 h 396"/>
                  <a:gd name="T32" fmla="*/ 1929 w 1999"/>
                  <a:gd name="T33" fmla="*/ 396 h 396"/>
                  <a:gd name="T34" fmla="*/ 1941 w 1999"/>
                  <a:gd name="T35" fmla="*/ 34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99"/>
                  <a:gd name="T55" fmla="*/ 0 h 396"/>
                  <a:gd name="T56" fmla="*/ 1999 w 1999"/>
                  <a:gd name="T57" fmla="*/ 396 h 3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99" h="396">
                    <a:moveTo>
                      <a:pt x="1941" y="342"/>
                    </a:moveTo>
                    <a:lnTo>
                      <a:pt x="1968" y="261"/>
                    </a:lnTo>
                    <a:lnTo>
                      <a:pt x="1985" y="170"/>
                    </a:lnTo>
                    <a:lnTo>
                      <a:pt x="1995" y="81"/>
                    </a:lnTo>
                    <a:lnTo>
                      <a:pt x="1999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8" y="110"/>
                    </a:lnTo>
                    <a:lnTo>
                      <a:pt x="17" y="192"/>
                    </a:lnTo>
                    <a:lnTo>
                      <a:pt x="29" y="251"/>
                    </a:lnTo>
                    <a:lnTo>
                      <a:pt x="48" y="314"/>
                    </a:lnTo>
                    <a:lnTo>
                      <a:pt x="80" y="396"/>
                    </a:lnTo>
                    <a:lnTo>
                      <a:pt x="286" y="396"/>
                    </a:lnTo>
                    <a:lnTo>
                      <a:pt x="311" y="319"/>
                    </a:lnTo>
                    <a:lnTo>
                      <a:pt x="1689" y="319"/>
                    </a:lnTo>
                    <a:lnTo>
                      <a:pt x="1720" y="396"/>
                    </a:lnTo>
                    <a:lnTo>
                      <a:pt x="1929" y="396"/>
                    </a:lnTo>
                    <a:lnTo>
                      <a:pt x="1941" y="342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54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2671" y="2434"/>
                <a:ext cx="86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8" name="WordArt 9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099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</a:t>
                </a:r>
              </a:p>
            </p:txBody>
          </p:sp>
          <p:sp>
            <p:nvSpPr>
              <p:cNvPr id="2089" name="WordArt 9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51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G</a:t>
                </a:r>
              </a:p>
            </p:txBody>
          </p:sp>
          <p:sp>
            <p:nvSpPr>
              <p:cNvPr id="2090" name="WordArt 94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40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2091" name="Freeform 95"/>
              <p:cNvSpPr>
                <a:spLocks noChangeAspect="1"/>
              </p:cNvSpPr>
              <p:nvPr/>
            </p:nvSpPr>
            <p:spPr bwMode="auto">
              <a:xfrm>
                <a:off x="1077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2" name="Freeform 96"/>
              <p:cNvSpPr>
                <a:spLocks noChangeAspect="1"/>
              </p:cNvSpPr>
              <p:nvPr/>
            </p:nvSpPr>
            <p:spPr bwMode="auto">
              <a:xfrm flipH="1">
                <a:off x="1601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3" name="Freeform 97"/>
              <p:cNvSpPr>
                <a:spLocks noChangeAspect="1"/>
              </p:cNvSpPr>
              <p:nvPr/>
            </p:nvSpPr>
            <p:spPr bwMode="auto">
              <a:xfrm>
                <a:off x="838" y="2711"/>
                <a:ext cx="671" cy="604"/>
              </a:xfrm>
              <a:custGeom>
                <a:avLst/>
                <a:gdLst>
                  <a:gd name="T0" fmla="*/ 92 w 671"/>
                  <a:gd name="T1" fmla="*/ 0 h 604"/>
                  <a:gd name="T2" fmla="*/ 0 w 671"/>
                  <a:gd name="T3" fmla="*/ 293 h 604"/>
                  <a:gd name="T4" fmla="*/ 68 w 671"/>
                  <a:gd name="T5" fmla="*/ 359 h 604"/>
                  <a:gd name="T6" fmla="*/ 142 w 671"/>
                  <a:gd name="T7" fmla="*/ 412 h 604"/>
                  <a:gd name="T8" fmla="*/ 209 w 671"/>
                  <a:gd name="T9" fmla="*/ 461 h 604"/>
                  <a:gd name="T10" fmla="*/ 301 w 671"/>
                  <a:gd name="T11" fmla="*/ 511 h 604"/>
                  <a:gd name="T12" fmla="*/ 376 w 671"/>
                  <a:gd name="T13" fmla="*/ 544 h 604"/>
                  <a:gd name="T14" fmla="*/ 472 w 671"/>
                  <a:gd name="T15" fmla="*/ 571 h 604"/>
                  <a:gd name="T16" fmla="*/ 571 w 671"/>
                  <a:gd name="T17" fmla="*/ 590 h 604"/>
                  <a:gd name="T18" fmla="*/ 670 w 671"/>
                  <a:gd name="T19" fmla="*/ 604 h 604"/>
                  <a:gd name="T20" fmla="*/ 671 w 671"/>
                  <a:gd name="T21" fmla="*/ 2 h 604"/>
                  <a:gd name="T22" fmla="*/ 92 w 671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1"/>
                  <a:gd name="T37" fmla="*/ 0 h 604"/>
                  <a:gd name="T38" fmla="*/ 671 w 671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1" h="604">
                    <a:moveTo>
                      <a:pt x="92" y="0"/>
                    </a:moveTo>
                    <a:lnTo>
                      <a:pt x="0" y="293"/>
                    </a:lnTo>
                    <a:lnTo>
                      <a:pt x="68" y="359"/>
                    </a:lnTo>
                    <a:lnTo>
                      <a:pt x="142" y="412"/>
                    </a:lnTo>
                    <a:lnTo>
                      <a:pt x="209" y="461"/>
                    </a:lnTo>
                    <a:lnTo>
                      <a:pt x="301" y="511"/>
                    </a:lnTo>
                    <a:lnTo>
                      <a:pt x="376" y="544"/>
                    </a:lnTo>
                    <a:lnTo>
                      <a:pt x="472" y="571"/>
                    </a:lnTo>
                    <a:lnTo>
                      <a:pt x="571" y="590"/>
                    </a:lnTo>
                    <a:lnTo>
                      <a:pt x="670" y="604"/>
                    </a:lnTo>
                    <a:lnTo>
                      <a:pt x="671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4" name="Freeform 98"/>
              <p:cNvSpPr>
                <a:spLocks noChangeAspect="1"/>
              </p:cNvSpPr>
              <p:nvPr/>
            </p:nvSpPr>
            <p:spPr bwMode="auto">
              <a:xfrm>
                <a:off x="1634" y="2710"/>
                <a:ext cx="668" cy="604"/>
              </a:xfrm>
              <a:custGeom>
                <a:avLst/>
                <a:gdLst>
                  <a:gd name="T0" fmla="*/ 579 w 668"/>
                  <a:gd name="T1" fmla="*/ 0 h 604"/>
                  <a:gd name="T2" fmla="*/ 668 w 668"/>
                  <a:gd name="T3" fmla="*/ 283 h 604"/>
                  <a:gd name="T4" fmla="*/ 606 w 668"/>
                  <a:gd name="T5" fmla="*/ 351 h 604"/>
                  <a:gd name="T6" fmla="*/ 529 w 668"/>
                  <a:gd name="T7" fmla="*/ 412 h 604"/>
                  <a:gd name="T8" fmla="*/ 460 w 668"/>
                  <a:gd name="T9" fmla="*/ 455 h 604"/>
                  <a:gd name="T10" fmla="*/ 370 w 668"/>
                  <a:gd name="T11" fmla="*/ 511 h 604"/>
                  <a:gd name="T12" fmla="*/ 295 w 668"/>
                  <a:gd name="T13" fmla="*/ 544 h 604"/>
                  <a:gd name="T14" fmla="*/ 199 w 668"/>
                  <a:gd name="T15" fmla="*/ 571 h 604"/>
                  <a:gd name="T16" fmla="*/ 100 w 668"/>
                  <a:gd name="T17" fmla="*/ 590 h 604"/>
                  <a:gd name="T18" fmla="*/ 1 w 668"/>
                  <a:gd name="T19" fmla="*/ 604 h 604"/>
                  <a:gd name="T20" fmla="*/ 0 w 668"/>
                  <a:gd name="T21" fmla="*/ 2 h 604"/>
                  <a:gd name="T22" fmla="*/ 579 w 668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8"/>
                  <a:gd name="T37" fmla="*/ 0 h 604"/>
                  <a:gd name="T38" fmla="*/ 668 w 668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8" h="604">
                    <a:moveTo>
                      <a:pt x="579" y="0"/>
                    </a:moveTo>
                    <a:lnTo>
                      <a:pt x="668" y="283"/>
                    </a:lnTo>
                    <a:lnTo>
                      <a:pt x="606" y="351"/>
                    </a:lnTo>
                    <a:lnTo>
                      <a:pt x="529" y="412"/>
                    </a:lnTo>
                    <a:lnTo>
                      <a:pt x="460" y="455"/>
                    </a:lnTo>
                    <a:lnTo>
                      <a:pt x="370" y="511"/>
                    </a:lnTo>
                    <a:lnTo>
                      <a:pt x="295" y="544"/>
                    </a:lnTo>
                    <a:lnTo>
                      <a:pt x="199" y="571"/>
                    </a:lnTo>
                    <a:lnTo>
                      <a:pt x="100" y="590"/>
                    </a:lnTo>
                    <a:lnTo>
                      <a:pt x="1" y="604"/>
                    </a:lnTo>
                    <a:lnTo>
                      <a:pt x="0" y="2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63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377" y="2434"/>
                <a:ext cx="93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</p:grpSp>
      </p:grpSp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3308"/>
              </p:ext>
            </p:extLst>
          </p:nvPr>
        </p:nvGraphicFramePr>
        <p:xfrm>
          <a:off x="137829" y="1495022"/>
          <a:ext cx="4352035" cy="511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19341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GAZİANTEP KİLİS YOLU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(KM: 16+090-60+000)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TUTARI                                                      116.100.000 TL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69.552.000 TL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</a:t>
                      </a:r>
                      <a:r>
                        <a:rPr lang="tr-TR" sz="1100" b="1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1.000.000 TL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HAKKINDA KISA ÖZ BİLGİ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44 km uzunluğundaki yolun 20 km si Kilis ili sınırları içinde olup BY-SK olarak trafiğe açıktır. Bu ihale kapsamında   SK&gt;BSK  yapılacak olup 02.11.2012 tarihinde yapım çalışmalarına başlanmıştır.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yılı sonu itibariyle 37 km [20 km Kilis İlinde (2 km’si Kavşak kolları)] SK&gt;BSK yapılmıştır. 2017 yılında kalan (Gaziantep ilinde) 7 km SK&gt;BSK yapılmıştır</a:t>
                      </a: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Yolda eksik kalan işlerde ve aşınma tabakasında çalışmalar devam etmektedir.</a:t>
                      </a:r>
                      <a:endParaRPr lang="tr-TR" sz="11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" y="1496710"/>
            <a:ext cx="4331008" cy="2123769"/>
          </a:xfrm>
          <a:prstGeom prst="rect">
            <a:avLst/>
          </a:prstGeom>
        </p:spPr>
      </p:pic>
      <p:graphicFrame>
        <p:nvGraphicFramePr>
          <p:cNvPr id="28" name="Tabl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99563"/>
              </p:ext>
            </p:extLst>
          </p:nvPr>
        </p:nvGraphicFramePr>
        <p:xfrm>
          <a:off x="4995037" y="1530544"/>
          <a:ext cx="4352035" cy="501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4304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351">
                <a:tc>
                  <a:txBody>
                    <a:bodyPr/>
                    <a:lstStyle/>
                    <a:p>
                      <a:pPr lvl="0" algn="ctr" eaLnBrk="1" hangingPunct="1"/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(Kilis-Hassa)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Ayr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.-Musabeyli-Nurdağı (GAP)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TUTARI                                                   91.900.000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                   -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                  -    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0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HAKKINDA KISA ÖZ BİLGİ</a:t>
                      </a:r>
                    </a:p>
                    <a:p>
                      <a:pPr lvl="0" algn="just" defTabSz="914400">
                        <a:spcBef>
                          <a:spcPct val="0"/>
                        </a:spcBef>
                        <a:defRPr/>
                      </a:pPr>
                      <a:r>
                        <a:rPr lang="tr-TR" altLang="tr-TR" sz="1200" b="0" kern="12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 59 km uzunluğunda Tek yol standardındaki yolun 18.04.2017 tarihinde ihalesi yapılmış olup, 21 12 2017 tarihinde işyeri teslimi yapılmıştır.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9" name="Resim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98" y="1547942"/>
            <a:ext cx="4340184" cy="2024474"/>
          </a:xfrm>
          <a:prstGeom prst="rect">
            <a:avLst/>
          </a:prstGeom>
        </p:spPr>
      </p:pic>
      <p:sp>
        <p:nvSpPr>
          <p:cNvPr id="30" name="Serbest Form 29"/>
          <p:cNvSpPr/>
          <p:nvPr/>
        </p:nvSpPr>
        <p:spPr>
          <a:xfrm>
            <a:off x="6163348" y="1889766"/>
            <a:ext cx="1364580" cy="977050"/>
          </a:xfrm>
          <a:custGeom>
            <a:avLst/>
            <a:gdLst>
              <a:gd name="connsiteX0" fmla="*/ 8959 w 1498125"/>
              <a:gd name="connsiteY0" fmla="*/ 0 h 3108960"/>
              <a:gd name="connsiteX1" fmla="*/ 251 w 1498125"/>
              <a:gd name="connsiteY1" fmla="*/ 104503 h 3108960"/>
              <a:gd name="connsiteX2" fmla="*/ 17668 w 1498125"/>
              <a:gd name="connsiteY2" fmla="*/ 252549 h 3108960"/>
              <a:gd name="connsiteX3" fmla="*/ 52502 w 1498125"/>
              <a:gd name="connsiteY3" fmla="*/ 357051 h 3108960"/>
              <a:gd name="connsiteX4" fmla="*/ 96045 w 1498125"/>
              <a:gd name="connsiteY4" fmla="*/ 435429 h 3108960"/>
              <a:gd name="connsiteX5" fmla="*/ 165714 w 1498125"/>
              <a:gd name="connsiteY5" fmla="*/ 496389 h 3108960"/>
              <a:gd name="connsiteX6" fmla="*/ 270217 w 1498125"/>
              <a:gd name="connsiteY6" fmla="*/ 557349 h 3108960"/>
              <a:gd name="connsiteX7" fmla="*/ 400845 w 1498125"/>
              <a:gd name="connsiteY7" fmla="*/ 670560 h 3108960"/>
              <a:gd name="connsiteX8" fmla="*/ 470514 w 1498125"/>
              <a:gd name="connsiteY8" fmla="*/ 775063 h 3108960"/>
              <a:gd name="connsiteX9" fmla="*/ 496639 w 1498125"/>
              <a:gd name="connsiteY9" fmla="*/ 931817 h 3108960"/>
              <a:gd name="connsiteX10" fmla="*/ 514057 w 1498125"/>
              <a:gd name="connsiteY10" fmla="*/ 1018903 h 3108960"/>
              <a:gd name="connsiteX11" fmla="*/ 514057 w 1498125"/>
              <a:gd name="connsiteY11" fmla="*/ 1175657 h 3108960"/>
              <a:gd name="connsiteX12" fmla="*/ 548891 w 1498125"/>
              <a:gd name="connsiteY12" fmla="*/ 1314994 h 3108960"/>
              <a:gd name="connsiteX13" fmla="*/ 601142 w 1498125"/>
              <a:gd name="connsiteY13" fmla="*/ 1454331 h 3108960"/>
              <a:gd name="connsiteX14" fmla="*/ 662102 w 1498125"/>
              <a:gd name="connsiteY14" fmla="*/ 1584960 h 3108960"/>
              <a:gd name="connsiteX15" fmla="*/ 688228 w 1498125"/>
              <a:gd name="connsiteY15" fmla="*/ 1741714 h 3108960"/>
              <a:gd name="connsiteX16" fmla="*/ 696937 w 1498125"/>
              <a:gd name="connsiteY16" fmla="*/ 1924594 h 3108960"/>
              <a:gd name="connsiteX17" fmla="*/ 688228 w 1498125"/>
              <a:gd name="connsiteY17" fmla="*/ 2055223 h 3108960"/>
              <a:gd name="connsiteX18" fmla="*/ 714354 w 1498125"/>
              <a:gd name="connsiteY18" fmla="*/ 2211977 h 3108960"/>
              <a:gd name="connsiteX19" fmla="*/ 740479 w 1498125"/>
              <a:gd name="connsiteY19" fmla="*/ 2342606 h 3108960"/>
              <a:gd name="connsiteX20" fmla="*/ 836274 w 1498125"/>
              <a:gd name="connsiteY20" fmla="*/ 2420983 h 3108960"/>
              <a:gd name="connsiteX21" fmla="*/ 949485 w 1498125"/>
              <a:gd name="connsiteY21" fmla="*/ 2464526 h 3108960"/>
              <a:gd name="connsiteX22" fmla="*/ 1062697 w 1498125"/>
              <a:gd name="connsiteY22" fmla="*/ 2525486 h 3108960"/>
              <a:gd name="connsiteX23" fmla="*/ 1210742 w 1498125"/>
              <a:gd name="connsiteY23" fmla="*/ 2603863 h 3108960"/>
              <a:gd name="connsiteX24" fmla="*/ 1323954 w 1498125"/>
              <a:gd name="connsiteY24" fmla="*/ 2647406 h 3108960"/>
              <a:gd name="connsiteX25" fmla="*/ 1367497 w 1498125"/>
              <a:gd name="connsiteY25" fmla="*/ 2769326 h 3108960"/>
              <a:gd name="connsiteX26" fmla="*/ 1402331 w 1498125"/>
              <a:gd name="connsiteY26" fmla="*/ 2908663 h 3108960"/>
              <a:gd name="connsiteX27" fmla="*/ 1445874 w 1498125"/>
              <a:gd name="connsiteY27" fmla="*/ 3013166 h 3108960"/>
              <a:gd name="connsiteX28" fmla="*/ 1498125 w 1498125"/>
              <a:gd name="connsiteY28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98125" h="3108960">
                <a:moveTo>
                  <a:pt x="8959" y="0"/>
                </a:moveTo>
                <a:cubicBezTo>
                  <a:pt x="3879" y="31206"/>
                  <a:pt x="-1200" y="62412"/>
                  <a:pt x="251" y="104503"/>
                </a:cubicBezTo>
                <a:cubicBezTo>
                  <a:pt x="1702" y="146594"/>
                  <a:pt x="8960" y="210458"/>
                  <a:pt x="17668" y="252549"/>
                </a:cubicBezTo>
                <a:cubicBezTo>
                  <a:pt x="26376" y="294640"/>
                  <a:pt x="39439" y="326571"/>
                  <a:pt x="52502" y="357051"/>
                </a:cubicBezTo>
                <a:cubicBezTo>
                  <a:pt x="65565" y="387531"/>
                  <a:pt x="77176" y="412206"/>
                  <a:pt x="96045" y="435429"/>
                </a:cubicBezTo>
                <a:cubicBezTo>
                  <a:pt x="114914" y="458652"/>
                  <a:pt x="136685" y="476069"/>
                  <a:pt x="165714" y="496389"/>
                </a:cubicBezTo>
                <a:cubicBezTo>
                  <a:pt x="194743" y="516709"/>
                  <a:pt x="231029" y="528321"/>
                  <a:pt x="270217" y="557349"/>
                </a:cubicBezTo>
                <a:cubicBezTo>
                  <a:pt x="309405" y="586377"/>
                  <a:pt x="367462" y="634274"/>
                  <a:pt x="400845" y="670560"/>
                </a:cubicBezTo>
                <a:cubicBezTo>
                  <a:pt x="434228" y="706846"/>
                  <a:pt x="454548" y="731520"/>
                  <a:pt x="470514" y="775063"/>
                </a:cubicBezTo>
                <a:cubicBezTo>
                  <a:pt x="486480" y="818606"/>
                  <a:pt x="489382" y="891177"/>
                  <a:pt x="496639" y="931817"/>
                </a:cubicBezTo>
                <a:cubicBezTo>
                  <a:pt x="503896" y="972457"/>
                  <a:pt x="511154" y="978263"/>
                  <a:pt x="514057" y="1018903"/>
                </a:cubicBezTo>
                <a:cubicBezTo>
                  <a:pt x="516960" y="1059543"/>
                  <a:pt x="508251" y="1126309"/>
                  <a:pt x="514057" y="1175657"/>
                </a:cubicBezTo>
                <a:cubicBezTo>
                  <a:pt x="519863" y="1225005"/>
                  <a:pt x="534377" y="1268548"/>
                  <a:pt x="548891" y="1314994"/>
                </a:cubicBezTo>
                <a:cubicBezTo>
                  <a:pt x="563405" y="1361440"/>
                  <a:pt x="582274" y="1409337"/>
                  <a:pt x="601142" y="1454331"/>
                </a:cubicBezTo>
                <a:cubicBezTo>
                  <a:pt x="620010" y="1499325"/>
                  <a:pt x="647588" y="1537063"/>
                  <a:pt x="662102" y="1584960"/>
                </a:cubicBezTo>
                <a:cubicBezTo>
                  <a:pt x="676616" y="1632857"/>
                  <a:pt x="682422" y="1685108"/>
                  <a:pt x="688228" y="1741714"/>
                </a:cubicBezTo>
                <a:cubicBezTo>
                  <a:pt x="694034" y="1798320"/>
                  <a:pt x="696937" y="1872343"/>
                  <a:pt x="696937" y="1924594"/>
                </a:cubicBezTo>
                <a:cubicBezTo>
                  <a:pt x="696937" y="1976845"/>
                  <a:pt x="685325" y="2007326"/>
                  <a:pt x="688228" y="2055223"/>
                </a:cubicBezTo>
                <a:cubicBezTo>
                  <a:pt x="691131" y="2103120"/>
                  <a:pt x="705646" y="2164080"/>
                  <a:pt x="714354" y="2211977"/>
                </a:cubicBezTo>
                <a:cubicBezTo>
                  <a:pt x="723063" y="2259874"/>
                  <a:pt x="720159" y="2307772"/>
                  <a:pt x="740479" y="2342606"/>
                </a:cubicBezTo>
                <a:cubicBezTo>
                  <a:pt x="760799" y="2377440"/>
                  <a:pt x="801440" y="2400663"/>
                  <a:pt x="836274" y="2420983"/>
                </a:cubicBezTo>
                <a:cubicBezTo>
                  <a:pt x="871108" y="2441303"/>
                  <a:pt x="911748" y="2447109"/>
                  <a:pt x="949485" y="2464526"/>
                </a:cubicBezTo>
                <a:cubicBezTo>
                  <a:pt x="987222" y="2481943"/>
                  <a:pt x="1062697" y="2525486"/>
                  <a:pt x="1062697" y="2525486"/>
                </a:cubicBezTo>
                <a:cubicBezTo>
                  <a:pt x="1106240" y="2548709"/>
                  <a:pt x="1167199" y="2583543"/>
                  <a:pt x="1210742" y="2603863"/>
                </a:cubicBezTo>
                <a:cubicBezTo>
                  <a:pt x="1254285" y="2624183"/>
                  <a:pt x="1297828" y="2619829"/>
                  <a:pt x="1323954" y="2647406"/>
                </a:cubicBezTo>
                <a:cubicBezTo>
                  <a:pt x="1350080" y="2674983"/>
                  <a:pt x="1354434" y="2725783"/>
                  <a:pt x="1367497" y="2769326"/>
                </a:cubicBezTo>
                <a:cubicBezTo>
                  <a:pt x="1380560" y="2812869"/>
                  <a:pt x="1389268" y="2868023"/>
                  <a:pt x="1402331" y="2908663"/>
                </a:cubicBezTo>
                <a:cubicBezTo>
                  <a:pt x="1415394" y="2949303"/>
                  <a:pt x="1429908" y="2979783"/>
                  <a:pt x="1445874" y="3013166"/>
                </a:cubicBezTo>
                <a:cubicBezTo>
                  <a:pt x="1461840" y="3046549"/>
                  <a:pt x="1479982" y="3077754"/>
                  <a:pt x="1498125" y="310896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Oval 589"/>
          <p:cNvSpPr>
            <a:spLocks noChangeAspect="1" noChangeArrowheads="1"/>
          </p:cNvSpPr>
          <p:nvPr/>
        </p:nvSpPr>
        <p:spPr bwMode="auto">
          <a:xfrm flipV="1">
            <a:off x="6079806" y="1779261"/>
            <a:ext cx="167085" cy="62390"/>
          </a:xfrm>
          <a:prstGeom prst="ellipse">
            <a:avLst/>
          </a:prstGeom>
          <a:solidFill>
            <a:srgbClr val="FFC000"/>
          </a:solidFill>
          <a:ln w="34925">
            <a:noFill/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wrap="none" lIns="91432" tIns="45714" rIns="91432" bIns="45714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9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Oval 589"/>
          <p:cNvSpPr>
            <a:spLocks noChangeAspect="1" noChangeArrowheads="1"/>
          </p:cNvSpPr>
          <p:nvPr/>
        </p:nvSpPr>
        <p:spPr bwMode="auto">
          <a:xfrm flipV="1">
            <a:off x="7464270" y="2893057"/>
            <a:ext cx="167085" cy="62390"/>
          </a:xfrm>
          <a:prstGeom prst="ellipse">
            <a:avLst/>
          </a:prstGeom>
          <a:solidFill>
            <a:srgbClr val="FFC000"/>
          </a:solidFill>
          <a:ln w="34925">
            <a:noFill/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wrap="none" lIns="91432" tIns="45714" rIns="91432" bIns="45714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9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0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77992" y="96688"/>
            <a:ext cx="9761538" cy="1312875"/>
            <a:chOff x="66675" y="76200"/>
            <a:chExt cx="9010650" cy="1457326"/>
          </a:xfrm>
        </p:grpSpPr>
        <p:sp>
          <p:nvSpPr>
            <p:cNvPr id="3076" name="Text Box 412"/>
            <p:cNvSpPr txBox="1">
              <a:spLocks noChangeArrowheads="1"/>
            </p:cNvSpPr>
            <p:nvPr/>
          </p:nvSpPr>
          <p:spPr bwMode="auto">
            <a:xfrm>
              <a:off x="66675" y="76200"/>
              <a:ext cx="9010650" cy="1457326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</a:gra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defTabSz="9943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740" b="1" dirty="0">
                <a:solidFill>
                  <a:srgbClr val="E5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5" name="WordArt 13" descr="3d1152x864 (1)"/>
            <p:cNvSpPr>
              <a:spLocks noChangeArrowheads="1" noChangeShapeType="1" noTextEdit="1"/>
            </p:cNvSpPr>
            <p:nvPr/>
          </p:nvSpPr>
          <p:spPr bwMode="auto">
            <a:xfrm>
              <a:off x="1711195" y="590244"/>
              <a:ext cx="6991125" cy="43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94334" eaLnBrk="0" hangingPunct="0">
                <a:defRPr/>
              </a:pPr>
              <a:r>
                <a:rPr lang="tr-TR" sz="3915" b="1" kern="10" dirty="0">
                  <a:ln w="12700">
                    <a:solidFill>
                      <a:srgbClr val="CC6600"/>
                    </a:solidFill>
                  </a:ln>
                  <a:solidFill>
                    <a:srgbClr val="FA8E36"/>
                  </a:solidFill>
                  <a:cs typeface="Tahoma" pitchFamily="34" charset="0"/>
                </a:rPr>
                <a:t>KARAYOLLARI  5. BÖLGE  MÜDÜRLÜĞÜ</a:t>
              </a:r>
            </a:p>
          </p:txBody>
        </p:sp>
        <p:grpSp>
          <p:nvGrpSpPr>
            <p:cNvPr id="2081" name="Group 85"/>
            <p:cNvGrpSpPr>
              <a:grpSpLocks noChangeAspect="1"/>
            </p:cNvGrpSpPr>
            <p:nvPr/>
          </p:nvGrpSpPr>
          <p:grpSpPr bwMode="auto">
            <a:xfrm>
              <a:off x="395536" y="260648"/>
              <a:ext cx="1120775" cy="1123380"/>
              <a:chOff x="250" y="1010"/>
              <a:chExt cx="2630" cy="2631"/>
            </a:xfrm>
          </p:grpSpPr>
          <p:sp>
            <p:nvSpPr>
              <p:cNvPr id="2082" name="Oval 86"/>
              <p:cNvSpPr>
                <a:spLocks noChangeAspect="1" noChangeArrowheads="1"/>
              </p:cNvSpPr>
              <p:nvPr/>
            </p:nvSpPr>
            <p:spPr bwMode="auto">
              <a:xfrm>
                <a:off x="566" y="1319"/>
                <a:ext cx="1995" cy="1996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3" name="Oval 87"/>
              <p:cNvSpPr>
                <a:spLocks noChangeAspect="1" noChangeArrowheads="1"/>
              </p:cNvSpPr>
              <p:nvPr/>
            </p:nvSpPr>
            <p:spPr bwMode="auto">
              <a:xfrm>
                <a:off x="250" y="1010"/>
                <a:ext cx="2630" cy="2631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4" name="WordArt 8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30" y="1213"/>
                <a:ext cx="2268" cy="20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KARAYOLLARI GENEL MÜDÜRLÜĞÜ</a:t>
                </a:r>
              </a:p>
            </p:txBody>
          </p:sp>
          <p:sp>
            <p:nvSpPr>
              <p:cNvPr id="2085" name="WordArt 8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61" y="1647"/>
                <a:ext cx="2205" cy="187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      5.BÖLGE MÜDÜRLÜĞÜ      </a:t>
                </a:r>
              </a:p>
            </p:txBody>
          </p:sp>
          <p:sp>
            <p:nvSpPr>
              <p:cNvPr id="2086" name="Freeform 90"/>
              <p:cNvSpPr>
                <a:spLocks noChangeAspect="1"/>
              </p:cNvSpPr>
              <p:nvPr/>
            </p:nvSpPr>
            <p:spPr bwMode="auto">
              <a:xfrm>
                <a:off x="564" y="2308"/>
                <a:ext cx="1999" cy="396"/>
              </a:xfrm>
              <a:custGeom>
                <a:avLst/>
                <a:gdLst>
                  <a:gd name="T0" fmla="*/ 1941 w 1999"/>
                  <a:gd name="T1" fmla="*/ 342 h 396"/>
                  <a:gd name="T2" fmla="*/ 1968 w 1999"/>
                  <a:gd name="T3" fmla="*/ 261 h 396"/>
                  <a:gd name="T4" fmla="*/ 1985 w 1999"/>
                  <a:gd name="T5" fmla="*/ 170 h 396"/>
                  <a:gd name="T6" fmla="*/ 1995 w 1999"/>
                  <a:gd name="T7" fmla="*/ 81 h 396"/>
                  <a:gd name="T8" fmla="*/ 1999 w 1999"/>
                  <a:gd name="T9" fmla="*/ 0 h 396"/>
                  <a:gd name="T10" fmla="*/ 0 w 1999"/>
                  <a:gd name="T11" fmla="*/ 2 h 396"/>
                  <a:gd name="T12" fmla="*/ 3 w 1999"/>
                  <a:gd name="T13" fmla="*/ 54 h 396"/>
                  <a:gd name="T14" fmla="*/ 8 w 1999"/>
                  <a:gd name="T15" fmla="*/ 110 h 396"/>
                  <a:gd name="T16" fmla="*/ 17 w 1999"/>
                  <a:gd name="T17" fmla="*/ 192 h 396"/>
                  <a:gd name="T18" fmla="*/ 29 w 1999"/>
                  <a:gd name="T19" fmla="*/ 251 h 396"/>
                  <a:gd name="T20" fmla="*/ 48 w 1999"/>
                  <a:gd name="T21" fmla="*/ 314 h 396"/>
                  <a:gd name="T22" fmla="*/ 80 w 1999"/>
                  <a:gd name="T23" fmla="*/ 396 h 396"/>
                  <a:gd name="T24" fmla="*/ 286 w 1999"/>
                  <a:gd name="T25" fmla="*/ 396 h 396"/>
                  <a:gd name="T26" fmla="*/ 311 w 1999"/>
                  <a:gd name="T27" fmla="*/ 319 h 396"/>
                  <a:gd name="T28" fmla="*/ 1689 w 1999"/>
                  <a:gd name="T29" fmla="*/ 319 h 396"/>
                  <a:gd name="T30" fmla="*/ 1720 w 1999"/>
                  <a:gd name="T31" fmla="*/ 396 h 396"/>
                  <a:gd name="T32" fmla="*/ 1929 w 1999"/>
                  <a:gd name="T33" fmla="*/ 396 h 396"/>
                  <a:gd name="T34" fmla="*/ 1941 w 1999"/>
                  <a:gd name="T35" fmla="*/ 34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99"/>
                  <a:gd name="T55" fmla="*/ 0 h 396"/>
                  <a:gd name="T56" fmla="*/ 1999 w 1999"/>
                  <a:gd name="T57" fmla="*/ 396 h 3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99" h="396">
                    <a:moveTo>
                      <a:pt x="1941" y="342"/>
                    </a:moveTo>
                    <a:lnTo>
                      <a:pt x="1968" y="261"/>
                    </a:lnTo>
                    <a:lnTo>
                      <a:pt x="1985" y="170"/>
                    </a:lnTo>
                    <a:lnTo>
                      <a:pt x="1995" y="81"/>
                    </a:lnTo>
                    <a:lnTo>
                      <a:pt x="1999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8" y="110"/>
                    </a:lnTo>
                    <a:lnTo>
                      <a:pt x="17" y="192"/>
                    </a:lnTo>
                    <a:lnTo>
                      <a:pt x="29" y="251"/>
                    </a:lnTo>
                    <a:lnTo>
                      <a:pt x="48" y="314"/>
                    </a:lnTo>
                    <a:lnTo>
                      <a:pt x="80" y="396"/>
                    </a:lnTo>
                    <a:lnTo>
                      <a:pt x="286" y="396"/>
                    </a:lnTo>
                    <a:lnTo>
                      <a:pt x="311" y="319"/>
                    </a:lnTo>
                    <a:lnTo>
                      <a:pt x="1689" y="319"/>
                    </a:lnTo>
                    <a:lnTo>
                      <a:pt x="1720" y="396"/>
                    </a:lnTo>
                    <a:lnTo>
                      <a:pt x="1929" y="396"/>
                    </a:lnTo>
                    <a:lnTo>
                      <a:pt x="1941" y="342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54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2671" y="2434"/>
                <a:ext cx="86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8" name="WordArt 9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099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</a:t>
                </a:r>
              </a:p>
            </p:txBody>
          </p:sp>
          <p:sp>
            <p:nvSpPr>
              <p:cNvPr id="2089" name="WordArt 9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51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G</a:t>
                </a:r>
              </a:p>
            </p:txBody>
          </p:sp>
          <p:sp>
            <p:nvSpPr>
              <p:cNvPr id="2090" name="WordArt 94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40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2091" name="Freeform 95"/>
              <p:cNvSpPr>
                <a:spLocks noChangeAspect="1"/>
              </p:cNvSpPr>
              <p:nvPr/>
            </p:nvSpPr>
            <p:spPr bwMode="auto">
              <a:xfrm>
                <a:off x="1077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2" name="Freeform 96"/>
              <p:cNvSpPr>
                <a:spLocks noChangeAspect="1"/>
              </p:cNvSpPr>
              <p:nvPr/>
            </p:nvSpPr>
            <p:spPr bwMode="auto">
              <a:xfrm flipH="1">
                <a:off x="1601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3" name="Freeform 97"/>
              <p:cNvSpPr>
                <a:spLocks noChangeAspect="1"/>
              </p:cNvSpPr>
              <p:nvPr/>
            </p:nvSpPr>
            <p:spPr bwMode="auto">
              <a:xfrm>
                <a:off x="838" y="2711"/>
                <a:ext cx="671" cy="604"/>
              </a:xfrm>
              <a:custGeom>
                <a:avLst/>
                <a:gdLst>
                  <a:gd name="T0" fmla="*/ 92 w 671"/>
                  <a:gd name="T1" fmla="*/ 0 h 604"/>
                  <a:gd name="T2" fmla="*/ 0 w 671"/>
                  <a:gd name="T3" fmla="*/ 293 h 604"/>
                  <a:gd name="T4" fmla="*/ 68 w 671"/>
                  <a:gd name="T5" fmla="*/ 359 h 604"/>
                  <a:gd name="T6" fmla="*/ 142 w 671"/>
                  <a:gd name="T7" fmla="*/ 412 h 604"/>
                  <a:gd name="T8" fmla="*/ 209 w 671"/>
                  <a:gd name="T9" fmla="*/ 461 h 604"/>
                  <a:gd name="T10" fmla="*/ 301 w 671"/>
                  <a:gd name="T11" fmla="*/ 511 h 604"/>
                  <a:gd name="T12" fmla="*/ 376 w 671"/>
                  <a:gd name="T13" fmla="*/ 544 h 604"/>
                  <a:gd name="T14" fmla="*/ 472 w 671"/>
                  <a:gd name="T15" fmla="*/ 571 h 604"/>
                  <a:gd name="T16" fmla="*/ 571 w 671"/>
                  <a:gd name="T17" fmla="*/ 590 h 604"/>
                  <a:gd name="T18" fmla="*/ 670 w 671"/>
                  <a:gd name="T19" fmla="*/ 604 h 604"/>
                  <a:gd name="T20" fmla="*/ 671 w 671"/>
                  <a:gd name="T21" fmla="*/ 2 h 604"/>
                  <a:gd name="T22" fmla="*/ 92 w 671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1"/>
                  <a:gd name="T37" fmla="*/ 0 h 604"/>
                  <a:gd name="T38" fmla="*/ 671 w 671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1" h="604">
                    <a:moveTo>
                      <a:pt x="92" y="0"/>
                    </a:moveTo>
                    <a:lnTo>
                      <a:pt x="0" y="293"/>
                    </a:lnTo>
                    <a:lnTo>
                      <a:pt x="68" y="359"/>
                    </a:lnTo>
                    <a:lnTo>
                      <a:pt x="142" y="412"/>
                    </a:lnTo>
                    <a:lnTo>
                      <a:pt x="209" y="461"/>
                    </a:lnTo>
                    <a:lnTo>
                      <a:pt x="301" y="511"/>
                    </a:lnTo>
                    <a:lnTo>
                      <a:pt x="376" y="544"/>
                    </a:lnTo>
                    <a:lnTo>
                      <a:pt x="472" y="571"/>
                    </a:lnTo>
                    <a:lnTo>
                      <a:pt x="571" y="590"/>
                    </a:lnTo>
                    <a:lnTo>
                      <a:pt x="670" y="604"/>
                    </a:lnTo>
                    <a:lnTo>
                      <a:pt x="671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4" name="Freeform 98"/>
              <p:cNvSpPr>
                <a:spLocks noChangeAspect="1"/>
              </p:cNvSpPr>
              <p:nvPr/>
            </p:nvSpPr>
            <p:spPr bwMode="auto">
              <a:xfrm>
                <a:off x="1634" y="2710"/>
                <a:ext cx="668" cy="604"/>
              </a:xfrm>
              <a:custGeom>
                <a:avLst/>
                <a:gdLst>
                  <a:gd name="T0" fmla="*/ 579 w 668"/>
                  <a:gd name="T1" fmla="*/ 0 h 604"/>
                  <a:gd name="T2" fmla="*/ 668 w 668"/>
                  <a:gd name="T3" fmla="*/ 283 h 604"/>
                  <a:gd name="T4" fmla="*/ 606 w 668"/>
                  <a:gd name="T5" fmla="*/ 351 h 604"/>
                  <a:gd name="T6" fmla="*/ 529 w 668"/>
                  <a:gd name="T7" fmla="*/ 412 h 604"/>
                  <a:gd name="T8" fmla="*/ 460 w 668"/>
                  <a:gd name="T9" fmla="*/ 455 h 604"/>
                  <a:gd name="T10" fmla="*/ 370 w 668"/>
                  <a:gd name="T11" fmla="*/ 511 h 604"/>
                  <a:gd name="T12" fmla="*/ 295 w 668"/>
                  <a:gd name="T13" fmla="*/ 544 h 604"/>
                  <a:gd name="T14" fmla="*/ 199 w 668"/>
                  <a:gd name="T15" fmla="*/ 571 h 604"/>
                  <a:gd name="T16" fmla="*/ 100 w 668"/>
                  <a:gd name="T17" fmla="*/ 590 h 604"/>
                  <a:gd name="T18" fmla="*/ 1 w 668"/>
                  <a:gd name="T19" fmla="*/ 604 h 604"/>
                  <a:gd name="T20" fmla="*/ 0 w 668"/>
                  <a:gd name="T21" fmla="*/ 2 h 604"/>
                  <a:gd name="T22" fmla="*/ 579 w 668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8"/>
                  <a:gd name="T37" fmla="*/ 0 h 604"/>
                  <a:gd name="T38" fmla="*/ 668 w 668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8" h="604">
                    <a:moveTo>
                      <a:pt x="579" y="0"/>
                    </a:moveTo>
                    <a:lnTo>
                      <a:pt x="668" y="283"/>
                    </a:lnTo>
                    <a:lnTo>
                      <a:pt x="606" y="351"/>
                    </a:lnTo>
                    <a:lnTo>
                      <a:pt x="529" y="412"/>
                    </a:lnTo>
                    <a:lnTo>
                      <a:pt x="460" y="455"/>
                    </a:lnTo>
                    <a:lnTo>
                      <a:pt x="370" y="511"/>
                    </a:lnTo>
                    <a:lnTo>
                      <a:pt x="295" y="544"/>
                    </a:lnTo>
                    <a:lnTo>
                      <a:pt x="199" y="571"/>
                    </a:lnTo>
                    <a:lnTo>
                      <a:pt x="100" y="590"/>
                    </a:lnTo>
                    <a:lnTo>
                      <a:pt x="1" y="604"/>
                    </a:lnTo>
                    <a:lnTo>
                      <a:pt x="0" y="2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63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377" y="2434"/>
                <a:ext cx="93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</p:grpSp>
      </p:grpSp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10391"/>
              </p:ext>
            </p:extLst>
          </p:nvPr>
        </p:nvGraphicFramePr>
        <p:xfrm>
          <a:off x="275531" y="1484325"/>
          <a:ext cx="4352035" cy="529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4113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(GAZİANTEP-KİLİS) AYR.- ELBEYLİ- SURİYE HD. YOLU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TUTARI                                                       68.900.000 TL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                   -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                  -</a:t>
                      </a:r>
                      <a:endParaRPr lang="tr-TR" sz="11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1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HAKKINDA KISA ÖZ BİLGİ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29,4 km uzunluğunda TY-BSK standardında projelendirilen yolun Uygulama Projeleri 04.12.2015 tarihinde onaylanmıştır.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Yolda askeri trafiğin artması sebebiyle, trafik yoğunluğunu karşılamada yetersiz kaldığı tespit edilmiştir. Bu işin ihalesi 23.08.2017 tarihinde KGM tarafından yapılmış olup, </a:t>
                      </a: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yapım çalışmaları devam etmektedir. 2017 </a:t>
                      </a:r>
                      <a:r>
                        <a:rPr lang="tr-TR" sz="11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yılında 4 km geometrik ve fiziki standartlarının iyileştirilmesi çalışması yapılmıştır.</a:t>
                      </a:r>
                      <a:endParaRPr lang="tr-TR" sz="11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30" y="1478571"/>
            <a:ext cx="4352036" cy="1980621"/>
          </a:xfrm>
          <a:prstGeom prst="rect">
            <a:avLst/>
          </a:prstGeom>
        </p:spPr>
      </p:pic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51242"/>
              </p:ext>
            </p:extLst>
          </p:nvPr>
        </p:nvGraphicFramePr>
        <p:xfrm>
          <a:off x="5081239" y="1496710"/>
          <a:ext cx="4352035" cy="526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83191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Çobanbeyli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Sınır İstasyonu - El 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Bab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Ayr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Azez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Yolu</a:t>
                      </a:r>
                      <a:r>
                        <a:rPr lang="tr-TR" sz="1200" b="1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Km:38+500-40+500 arası ile 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Çobanbeyli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Sınır İstasyonu-El 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Bab</a:t>
                      </a:r>
                      <a:endParaRPr lang="tr-TR" sz="12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Yolu Km:0+000-6+000 arası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Errai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Çevre Yolu Dahil) Toprak İşleri, Sanat Yapıları ve </a:t>
                      </a:r>
                      <a:r>
                        <a:rPr 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BSK'lı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Üstyapı Yapım İşi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TUTARI                                                       26.900.000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                    -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                   -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HAKKINDA KISA ÖZ BİLGİ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8 km uzunluğundaki (6 km TY-BSK, 2 km BY-BSK ) yolda 06.09.2017 tarihinde çalışmalara başlanmıştır. 2017 yılında 2 km BY-BSK yapılmıştır.</a:t>
                      </a:r>
                      <a:endParaRPr lang="tr-TR" sz="12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181" y="1496711"/>
            <a:ext cx="4278093" cy="18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77992" y="96688"/>
            <a:ext cx="9761538" cy="1312875"/>
            <a:chOff x="66675" y="76200"/>
            <a:chExt cx="9010650" cy="1457326"/>
          </a:xfrm>
        </p:grpSpPr>
        <p:sp>
          <p:nvSpPr>
            <p:cNvPr id="3076" name="Text Box 412"/>
            <p:cNvSpPr txBox="1">
              <a:spLocks noChangeArrowheads="1"/>
            </p:cNvSpPr>
            <p:nvPr/>
          </p:nvSpPr>
          <p:spPr bwMode="auto">
            <a:xfrm>
              <a:off x="66675" y="76200"/>
              <a:ext cx="9010650" cy="1457326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</a:gra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defTabSz="9943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740" b="1" dirty="0">
                <a:solidFill>
                  <a:srgbClr val="E5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5" name="WordArt 13" descr="3d1152x864 (1)"/>
            <p:cNvSpPr>
              <a:spLocks noChangeArrowheads="1" noChangeShapeType="1" noTextEdit="1"/>
            </p:cNvSpPr>
            <p:nvPr/>
          </p:nvSpPr>
          <p:spPr bwMode="auto">
            <a:xfrm>
              <a:off x="1711195" y="590244"/>
              <a:ext cx="6991125" cy="43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94334" eaLnBrk="0" hangingPunct="0">
                <a:defRPr/>
              </a:pPr>
              <a:r>
                <a:rPr lang="tr-TR" sz="3915" b="1" kern="10" dirty="0">
                  <a:ln w="12700">
                    <a:solidFill>
                      <a:srgbClr val="CC6600"/>
                    </a:solidFill>
                  </a:ln>
                  <a:solidFill>
                    <a:srgbClr val="FA8E36"/>
                  </a:solidFill>
                  <a:cs typeface="Tahoma" pitchFamily="34" charset="0"/>
                </a:rPr>
                <a:t>KARAYOLLARI  5. BÖLGE  MÜDÜRLÜĞÜ</a:t>
              </a:r>
            </a:p>
          </p:txBody>
        </p:sp>
        <p:grpSp>
          <p:nvGrpSpPr>
            <p:cNvPr id="2081" name="Group 85"/>
            <p:cNvGrpSpPr>
              <a:grpSpLocks noChangeAspect="1"/>
            </p:cNvGrpSpPr>
            <p:nvPr/>
          </p:nvGrpSpPr>
          <p:grpSpPr bwMode="auto">
            <a:xfrm>
              <a:off x="395536" y="260648"/>
              <a:ext cx="1120775" cy="1123380"/>
              <a:chOff x="250" y="1010"/>
              <a:chExt cx="2630" cy="2631"/>
            </a:xfrm>
          </p:grpSpPr>
          <p:sp>
            <p:nvSpPr>
              <p:cNvPr id="2082" name="Oval 86"/>
              <p:cNvSpPr>
                <a:spLocks noChangeAspect="1" noChangeArrowheads="1"/>
              </p:cNvSpPr>
              <p:nvPr/>
            </p:nvSpPr>
            <p:spPr bwMode="auto">
              <a:xfrm>
                <a:off x="566" y="1319"/>
                <a:ext cx="1995" cy="1996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3" name="Oval 87"/>
              <p:cNvSpPr>
                <a:spLocks noChangeAspect="1" noChangeArrowheads="1"/>
              </p:cNvSpPr>
              <p:nvPr/>
            </p:nvSpPr>
            <p:spPr bwMode="auto">
              <a:xfrm>
                <a:off x="250" y="1010"/>
                <a:ext cx="2630" cy="2631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4" name="WordArt 8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30" y="1213"/>
                <a:ext cx="2268" cy="20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KARAYOLLARI GENEL MÜDÜRLÜĞÜ</a:t>
                </a:r>
              </a:p>
            </p:txBody>
          </p:sp>
          <p:sp>
            <p:nvSpPr>
              <p:cNvPr id="2085" name="WordArt 8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61" y="1647"/>
                <a:ext cx="2205" cy="187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915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      5.BÖLGE MÜDÜRLÜĞÜ      </a:t>
                </a:r>
              </a:p>
            </p:txBody>
          </p:sp>
          <p:sp>
            <p:nvSpPr>
              <p:cNvPr id="2086" name="Freeform 90"/>
              <p:cNvSpPr>
                <a:spLocks noChangeAspect="1"/>
              </p:cNvSpPr>
              <p:nvPr/>
            </p:nvSpPr>
            <p:spPr bwMode="auto">
              <a:xfrm>
                <a:off x="564" y="2308"/>
                <a:ext cx="1999" cy="396"/>
              </a:xfrm>
              <a:custGeom>
                <a:avLst/>
                <a:gdLst>
                  <a:gd name="T0" fmla="*/ 1941 w 1999"/>
                  <a:gd name="T1" fmla="*/ 342 h 396"/>
                  <a:gd name="T2" fmla="*/ 1968 w 1999"/>
                  <a:gd name="T3" fmla="*/ 261 h 396"/>
                  <a:gd name="T4" fmla="*/ 1985 w 1999"/>
                  <a:gd name="T5" fmla="*/ 170 h 396"/>
                  <a:gd name="T6" fmla="*/ 1995 w 1999"/>
                  <a:gd name="T7" fmla="*/ 81 h 396"/>
                  <a:gd name="T8" fmla="*/ 1999 w 1999"/>
                  <a:gd name="T9" fmla="*/ 0 h 396"/>
                  <a:gd name="T10" fmla="*/ 0 w 1999"/>
                  <a:gd name="T11" fmla="*/ 2 h 396"/>
                  <a:gd name="T12" fmla="*/ 3 w 1999"/>
                  <a:gd name="T13" fmla="*/ 54 h 396"/>
                  <a:gd name="T14" fmla="*/ 8 w 1999"/>
                  <a:gd name="T15" fmla="*/ 110 h 396"/>
                  <a:gd name="T16" fmla="*/ 17 w 1999"/>
                  <a:gd name="T17" fmla="*/ 192 h 396"/>
                  <a:gd name="T18" fmla="*/ 29 w 1999"/>
                  <a:gd name="T19" fmla="*/ 251 h 396"/>
                  <a:gd name="T20" fmla="*/ 48 w 1999"/>
                  <a:gd name="T21" fmla="*/ 314 h 396"/>
                  <a:gd name="T22" fmla="*/ 80 w 1999"/>
                  <a:gd name="T23" fmla="*/ 396 h 396"/>
                  <a:gd name="T24" fmla="*/ 286 w 1999"/>
                  <a:gd name="T25" fmla="*/ 396 h 396"/>
                  <a:gd name="T26" fmla="*/ 311 w 1999"/>
                  <a:gd name="T27" fmla="*/ 319 h 396"/>
                  <a:gd name="T28" fmla="*/ 1689 w 1999"/>
                  <a:gd name="T29" fmla="*/ 319 h 396"/>
                  <a:gd name="T30" fmla="*/ 1720 w 1999"/>
                  <a:gd name="T31" fmla="*/ 396 h 396"/>
                  <a:gd name="T32" fmla="*/ 1929 w 1999"/>
                  <a:gd name="T33" fmla="*/ 396 h 396"/>
                  <a:gd name="T34" fmla="*/ 1941 w 1999"/>
                  <a:gd name="T35" fmla="*/ 34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99"/>
                  <a:gd name="T55" fmla="*/ 0 h 396"/>
                  <a:gd name="T56" fmla="*/ 1999 w 1999"/>
                  <a:gd name="T57" fmla="*/ 396 h 3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99" h="396">
                    <a:moveTo>
                      <a:pt x="1941" y="342"/>
                    </a:moveTo>
                    <a:lnTo>
                      <a:pt x="1968" y="261"/>
                    </a:lnTo>
                    <a:lnTo>
                      <a:pt x="1985" y="170"/>
                    </a:lnTo>
                    <a:lnTo>
                      <a:pt x="1995" y="81"/>
                    </a:lnTo>
                    <a:lnTo>
                      <a:pt x="1999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8" y="110"/>
                    </a:lnTo>
                    <a:lnTo>
                      <a:pt x="17" y="192"/>
                    </a:lnTo>
                    <a:lnTo>
                      <a:pt x="29" y="251"/>
                    </a:lnTo>
                    <a:lnTo>
                      <a:pt x="48" y="314"/>
                    </a:lnTo>
                    <a:lnTo>
                      <a:pt x="80" y="396"/>
                    </a:lnTo>
                    <a:lnTo>
                      <a:pt x="286" y="396"/>
                    </a:lnTo>
                    <a:lnTo>
                      <a:pt x="311" y="319"/>
                    </a:lnTo>
                    <a:lnTo>
                      <a:pt x="1689" y="319"/>
                    </a:lnTo>
                    <a:lnTo>
                      <a:pt x="1720" y="396"/>
                    </a:lnTo>
                    <a:lnTo>
                      <a:pt x="1929" y="396"/>
                    </a:lnTo>
                    <a:lnTo>
                      <a:pt x="1941" y="342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54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2671" y="2434"/>
                <a:ext cx="86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88" name="WordArt 9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099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</a:t>
                </a:r>
              </a:p>
            </p:txBody>
          </p:sp>
          <p:sp>
            <p:nvSpPr>
              <p:cNvPr id="2089" name="WordArt 9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51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G</a:t>
                </a:r>
              </a:p>
            </p:txBody>
          </p:sp>
          <p:sp>
            <p:nvSpPr>
              <p:cNvPr id="2090" name="WordArt 94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40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9433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525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2091" name="Freeform 95"/>
              <p:cNvSpPr>
                <a:spLocks noChangeAspect="1"/>
              </p:cNvSpPr>
              <p:nvPr/>
            </p:nvSpPr>
            <p:spPr bwMode="auto">
              <a:xfrm>
                <a:off x="1077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2" name="Freeform 96"/>
              <p:cNvSpPr>
                <a:spLocks noChangeAspect="1"/>
              </p:cNvSpPr>
              <p:nvPr/>
            </p:nvSpPr>
            <p:spPr bwMode="auto">
              <a:xfrm flipH="1">
                <a:off x="1601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3" name="Freeform 97"/>
              <p:cNvSpPr>
                <a:spLocks noChangeAspect="1"/>
              </p:cNvSpPr>
              <p:nvPr/>
            </p:nvSpPr>
            <p:spPr bwMode="auto">
              <a:xfrm>
                <a:off x="838" y="2711"/>
                <a:ext cx="671" cy="604"/>
              </a:xfrm>
              <a:custGeom>
                <a:avLst/>
                <a:gdLst>
                  <a:gd name="T0" fmla="*/ 92 w 671"/>
                  <a:gd name="T1" fmla="*/ 0 h 604"/>
                  <a:gd name="T2" fmla="*/ 0 w 671"/>
                  <a:gd name="T3" fmla="*/ 293 h 604"/>
                  <a:gd name="T4" fmla="*/ 68 w 671"/>
                  <a:gd name="T5" fmla="*/ 359 h 604"/>
                  <a:gd name="T6" fmla="*/ 142 w 671"/>
                  <a:gd name="T7" fmla="*/ 412 h 604"/>
                  <a:gd name="T8" fmla="*/ 209 w 671"/>
                  <a:gd name="T9" fmla="*/ 461 h 604"/>
                  <a:gd name="T10" fmla="*/ 301 w 671"/>
                  <a:gd name="T11" fmla="*/ 511 h 604"/>
                  <a:gd name="T12" fmla="*/ 376 w 671"/>
                  <a:gd name="T13" fmla="*/ 544 h 604"/>
                  <a:gd name="T14" fmla="*/ 472 w 671"/>
                  <a:gd name="T15" fmla="*/ 571 h 604"/>
                  <a:gd name="T16" fmla="*/ 571 w 671"/>
                  <a:gd name="T17" fmla="*/ 590 h 604"/>
                  <a:gd name="T18" fmla="*/ 670 w 671"/>
                  <a:gd name="T19" fmla="*/ 604 h 604"/>
                  <a:gd name="T20" fmla="*/ 671 w 671"/>
                  <a:gd name="T21" fmla="*/ 2 h 604"/>
                  <a:gd name="T22" fmla="*/ 92 w 671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1"/>
                  <a:gd name="T37" fmla="*/ 0 h 604"/>
                  <a:gd name="T38" fmla="*/ 671 w 671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1" h="604">
                    <a:moveTo>
                      <a:pt x="92" y="0"/>
                    </a:moveTo>
                    <a:lnTo>
                      <a:pt x="0" y="293"/>
                    </a:lnTo>
                    <a:lnTo>
                      <a:pt x="68" y="359"/>
                    </a:lnTo>
                    <a:lnTo>
                      <a:pt x="142" y="412"/>
                    </a:lnTo>
                    <a:lnTo>
                      <a:pt x="209" y="461"/>
                    </a:lnTo>
                    <a:lnTo>
                      <a:pt x="301" y="511"/>
                    </a:lnTo>
                    <a:lnTo>
                      <a:pt x="376" y="544"/>
                    </a:lnTo>
                    <a:lnTo>
                      <a:pt x="472" y="571"/>
                    </a:lnTo>
                    <a:lnTo>
                      <a:pt x="571" y="590"/>
                    </a:lnTo>
                    <a:lnTo>
                      <a:pt x="670" y="604"/>
                    </a:lnTo>
                    <a:lnTo>
                      <a:pt x="671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2094" name="Freeform 98"/>
              <p:cNvSpPr>
                <a:spLocks noChangeAspect="1"/>
              </p:cNvSpPr>
              <p:nvPr/>
            </p:nvSpPr>
            <p:spPr bwMode="auto">
              <a:xfrm>
                <a:off x="1634" y="2710"/>
                <a:ext cx="668" cy="604"/>
              </a:xfrm>
              <a:custGeom>
                <a:avLst/>
                <a:gdLst>
                  <a:gd name="T0" fmla="*/ 579 w 668"/>
                  <a:gd name="T1" fmla="*/ 0 h 604"/>
                  <a:gd name="T2" fmla="*/ 668 w 668"/>
                  <a:gd name="T3" fmla="*/ 283 h 604"/>
                  <a:gd name="T4" fmla="*/ 606 w 668"/>
                  <a:gd name="T5" fmla="*/ 351 h 604"/>
                  <a:gd name="T6" fmla="*/ 529 w 668"/>
                  <a:gd name="T7" fmla="*/ 412 h 604"/>
                  <a:gd name="T8" fmla="*/ 460 w 668"/>
                  <a:gd name="T9" fmla="*/ 455 h 604"/>
                  <a:gd name="T10" fmla="*/ 370 w 668"/>
                  <a:gd name="T11" fmla="*/ 511 h 604"/>
                  <a:gd name="T12" fmla="*/ 295 w 668"/>
                  <a:gd name="T13" fmla="*/ 544 h 604"/>
                  <a:gd name="T14" fmla="*/ 199 w 668"/>
                  <a:gd name="T15" fmla="*/ 571 h 604"/>
                  <a:gd name="T16" fmla="*/ 100 w 668"/>
                  <a:gd name="T17" fmla="*/ 590 h 604"/>
                  <a:gd name="T18" fmla="*/ 1 w 668"/>
                  <a:gd name="T19" fmla="*/ 604 h 604"/>
                  <a:gd name="T20" fmla="*/ 0 w 668"/>
                  <a:gd name="T21" fmla="*/ 2 h 604"/>
                  <a:gd name="T22" fmla="*/ 579 w 668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8"/>
                  <a:gd name="T37" fmla="*/ 0 h 604"/>
                  <a:gd name="T38" fmla="*/ 668 w 668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8" h="604">
                    <a:moveTo>
                      <a:pt x="579" y="0"/>
                    </a:moveTo>
                    <a:lnTo>
                      <a:pt x="668" y="283"/>
                    </a:lnTo>
                    <a:lnTo>
                      <a:pt x="606" y="351"/>
                    </a:lnTo>
                    <a:lnTo>
                      <a:pt x="529" y="412"/>
                    </a:lnTo>
                    <a:lnTo>
                      <a:pt x="460" y="455"/>
                    </a:lnTo>
                    <a:lnTo>
                      <a:pt x="370" y="511"/>
                    </a:lnTo>
                    <a:lnTo>
                      <a:pt x="295" y="544"/>
                    </a:lnTo>
                    <a:lnTo>
                      <a:pt x="199" y="571"/>
                    </a:lnTo>
                    <a:lnTo>
                      <a:pt x="100" y="590"/>
                    </a:lnTo>
                    <a:lnTo>
                      <a:pt x="1" y="604"/>
                    </a:lnTo>
                    <a:lnTo>
                      <a:pt x="0" y="2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4334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sp>
            <p:nvSpPr>
              <p:cNvPr id="63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377" y="2434"/>
                <a:ext cx="93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9433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175" b="1" dirty="0">
                  <a:solidFill>
                    <a:srgbClr val="9D9DFF"/>
                  </a:solidFill>
                  <a:latin typeface="Trebuchet MS" pitchFamily="34" charset="0"/>
                  <a:cs typeface="Arial" charset="0"/>
                </a:endParaRPr>
              </a:p>
            </p:txBody>
          </p:sp>
        </p:grpSp>
      </p:grpSp>
      <p:graphicFrame>
        <p:nvGraphicFramePr>
          <p:cNvPr id="31" name="Tablo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47747"/>
              </p:ext>
            </p:extLst>
          </p:nvPr>
        </p:nvGraphicFramePr>
        <p:xfrm>
          <a:off x="5381673" y="1496710"/>
          <a:ext cx="4352035" cy="517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91542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ELBEYLİ-GAZİANTEP İL SINIRI YOLU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TUTARI                                                         5.075.000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 </a:t>
                      </a:r>
                      <a:r>
                        <a:rPr lang="tr-TR" sz="1200" b="1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.159.000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                   -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HAKKINDA KISA ÖZ BİLGİ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9 km uzunluğunda TY standardındadır.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yılında</a:t>
                      </a:r>
                      <a:r>
                        <a:rPr lang="tr-TR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Km:0+000 - Km:9+000 arası toplam 9 km’nin geometrik ve fiziki standartlarının iyileştirilmesi çalışmaları yapılmıştır.</a:t>
                      </a:r>
                      <a:endParaRPr lang="tr-TR" sz="12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2" name="Resim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t="43827" r="795" b="8967"/>
          <a:stretch/>
        </p:blipFill>
        <p:spPr>
          <a:xfrm>
            <a:off x="5387511" y="1496710"/>
            <a:ext cx="4315626" cy="2123769"/>
          </a:xfrm>
          <a:prstGeom prst="rect">
            <a:avLst/>
          </a:prstGeom>
        </p:spPr>
      </p:pic>
      <p:sp>
        <p:nvSpPr>
          <p:cNvPr id="33" name="Serbest Form 32"/>
          <p:cNvSpPr/>
          <p:nvPr/>
        </p:nvSpPr>
        <p:spPr>
          <a:xfrm>
            <a:off x="7630081" y="2562989"/>
            <a:ext cx="498945" cy="274215"/>
          </a:xfrm>
          <a:custGeom>
            <a:avLst/>
            <a:gdLst>
              <a:gd name="connsiteX0" fmla="*/ 0 w 539932"/>
              <a:gd name="connsiteY0" fmla="*/ 949235 h 949235"/>
              <a:gd name="connsiteX1" fmla="*/ 87086 w 539932"/>
              <a:gd name="connsiteY1" fmla="*/ 809898 h 949235"/>
              <a:gd name="connsiteX2" fmla="*/ 156755 w 539932"/>
              <a:gd name="connsiteY2" fmla="*/ 627018 h 949235"/>
              <a:gd name="connsiteX3" fmla="*/ 235132 w 539932"/>
              <a:gd name="connsiteY3" fmla="*/ 461555 h 949235"/>
              <a:gd name="connsiteX4" fmla="*/ 339635 w 539932"/>
              <a:gd name="connsiteY4" fmla="*/ 357052 h 949235"/>
              <a:gd name="connsiteX5" fmla="*/ 426720 w 539932"/>
              <a:gd name="connsiteY5" fmla="*/ 217715 h 949235"/>
              <a:gd name="connsiteX6" fmla="*/ 478972 w 539932"/>
              <a:gd name="connsiteY6" fmla="*/ 87086 h 949235"/>
              <a:gd name="connsiteX7" fmla="*/ 539932 w 539932"/>
              <a:gd name="connsiteY7" fmla="*/ 0 h 9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32" h="949235">
                <a:moveTo>
                  <a:pt x="0" y="949235"/>
                </a:moveTo>
                <a:cubicBezTo>
                  <a:pt x="30480" y="906418"/>
                  <a:pt x="60960" y="863601"/>
                  <a:pt x="87086" y="809898"/>
                </a:cubicBezTo>
                <a:cubicBezTo>
                  <a:pt x="113212" y="756195"/>
                  <a:pt x="132081" y="685075"/>
                  <a:pt x="156755" y="627018"/>
                </a:cubicBezTo>
                <a:cubicBezTo>
                  <a:pt x="181429" y="568961"/>
                  <a:pt x="204652" y="506549"/>
                  <a:pt x="235132" y="461555"/>
                </a:cubicBezTo>
                <a:cubicBezTo>
                  <a:pt x="265612" y="416561"/>
                  <a:pt x="307704" y="397692"/>
                  <a:pt x="339635" y="357052"/>
                </a:cubicBezTo>
                <a:cubicBezTo>
                  <a:pt x="371566" y="316412"/>
                  <a:pt x="403497" y="262709"/>
                  <a:pt x="426720" y="217715"/>
                </a:cubicBezTo>
                <a:cubicBezTo>
                  <a:pt x="449943" y="172721"/>
                  <a:pt x="460103" y="123372"/>
                  <a:pt x="478972" y="87086"/>
                </a:cubicBezTo>
                <a:cubicBezTo>
                  <a:pt x="497841" y="50800"/>
                  <a:pt x="518886" y="25400"/>
                  <a:pt x="539932" y="0"/>
                </a:cubicBezTo>
              </a:path>
            </a:pathLst>
          </a:cu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val 589"/>
          <p:cNvSpPr>
            <a:spLocks noChangeAspect="1" noChangeArrowheads="1"/>
          </p:cNvSpPr>
          <p:nvPr/>
        </p:nvSpPr>
        <p:spPr bwMode="auto">
          <a:xfrm flipV="1">
            <a:off x="8044269" y="2475841"/>
            <a:ext cx="222982" cy="87147"/>
          </a:xfrm>
          <a:prstGeom prst="ellipse">
            <a:avLst/>
          </a:prstGeom>
          <a:solidFill>
            <a:srgbClr val="FFC000"/>
          </a:solidFill>
          <a:ln w="34925">
            <a:noFill/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wrap="none" lIns="91432" tIns="45714" rIns="91432" bIns="45714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9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Oval 589"/>
          <p:cNvSpPr>
            <a:spLocks noChangeAspect="1" noChangeArrowheads="1"/>
          </p:cNvSpPr>
          <p:nvPr/>
        </p:nvSpPr>
        <p:spPr bwMode="auto">
          <a:xfrm flipV="1">
            <a:off x="7331631" y="2837204"/>
            <a:ext cx="298450" cy="116642"/>
          </a:xfrm>
          <a:prstGeom prst="ellipse">
            <a:avLst/>
          </a:prstGeom>
          <a:solidFill>
            <a:srgbClr val="FFC000"/>
          </a:solidFill>
          <a:ln w="34925">
            <a:noFill/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wrap="none" lIns="91432" tIns="45714" rIns="91432" bIns="45714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9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75481"/>
              </p:ext>
            </p:extLst>
          </p:nvPr>
        </p:nvGraphicFramePr>
        <p:xfrm>
          <a:off x="251276" y="1478571"/>
          <a:ext cx="4352035" cy="5258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93497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2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(Kilis-Hassa) </a:t>
                      </a:r>
                      <a:r>
                        <a:rPr lang="tr-TR" altLang="tr-TR" sz="12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Ayr</a:t>
                      </a:r>
                      <a:r>
                        <a:rPr lang="tr-TR" alt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Resul Osman Tepesi Yolu Km:0+000-2+266 Arası 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Gaziantep-Kilis Yolu Km:59+916'da Altgeçit İnşaatı Yapım İşi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TUTARI                                                        7.104.000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ÖNCEKİ YILLAR HARCAMASI                           1.100.000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YILI ÖDENEĞİ                                                               - TL</a:t>
                      </a:r>
                      <a:endParaRPr lang="tr-TR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6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HAKKINDA KISA ÖZ BİLGİ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2,35 km (1,35 km BY, 1 km TY)  uzunluğundaki</a:t>
                      </a:r>
                      <a:r>
                        <a:rPr lang="tr-TR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yolda</a:t>
                      </a: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yılında yolun tamamı BSK </a:t>
                      </a:r>
                      <a:r>
                        <a:rPr lang="tr-TR" sz="1200" b="0" kern="12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binder</a:t>
                      </a:r>
                      <a:r>
                        <a:rPr lang="tr-TR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seviyesinde tamamlanmıştır. </a:t>
                      </a:r>
                      <a:endParaRPr lang="tr-TR" sz="12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8" name="Resi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1478571"/>
            <a:ext cx="4321818" cy="1504553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5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40632" y="2708922"/>
            <a:ext cx="6769102" cy="3147839"/>
            <a:chOff x="190499" y="2055490"/>
            <a:chExt cx="6248401" cy="3147839"/>
          </a:xfrm>
        </p:grpSpPr>
        <p:grpSp>
          <p:nvGrpSpPr>
            <p:cNvPr id="50179" name="70 Grup"/>
            <p:cNvGrpSpPr>
              <a:grpSpLocks/>
            </p:cNvGrpSpPr>
            <p:nvPr/>
          </p:nvGrpSpPr>
          <p:grpSpPr bwMode="auto">
            <a:xfrm>
              <a:off x="2408238" y="3947894"/>
              <a:ext cx="4030662" cy="1255435"/>
              <a:chOff x="2789325" y="4467048"/>
              <a:chExt cx="3240001" cy="967705"/>
            </a:xfrm>
          </p:grpSpPr>
          <p:sp>
            <p:nvSpPr>
              <p:cNvPr id="54" name="WordArt 12" descr="3d1152x864 (1)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9325" y="4467048"/>
                <a:ext cx="3240001" cy="5399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>
                  <a:defRPr/>
                </a:pPr>
                <a:r>
                  <a:rPr lang="tr-TR" sz="3600" kern="10" dirty="0" smtClean="0">
                    <a:ln w="12700">
                      <a:noFill/>
                    </a:ln>
                    <a:solidFill>
                      <a:srgbClr val="EE66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TARIK İRDE</a:t>
                </a:r>
                <a:endParaRPr lang="tr-TR" sz="3600" kern="10" dirty="0">
                  <a:ln w="12700">
                    <a:noFill/>
                  </a:ln>
                  <a:solidFill>
                    <a:srgbClr val="EE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WordArt 12" descr="3d1152x864 (1)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5442" y="5077599"/>
                <a:ext cx="2928960" cy="35715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>
                  <a:defRPr/>
                </a:pPr>
                <a:r>
                  <a:rPr lang="tr-TR" sz="3600" kern="10" dirty="0">
                    <a:ln w="12700">
                      <a:noFill/>
                    </a:ln>
                    <a:solidFill>
                      <a:srgbClr val="EE66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BÖLGE </a:t>
                </a:r>
                <a:r>
                  <a:rPr lang="tr-TR" sz="3600" kern="10" dirty="0" smtClean="0">
                    <a:ln w="12700">
                      <a:noFill/>
                    </a:ln>
                    <a:solidFill>
                      <a:srgbClr val="EE66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MÜDÜR YARDIMCISI</a:t>
                </a:r>
                <a:endParaRPr lang="tr-TR" sz="3600" kern="10" dirty="0">
                  <a:ln w="12700">
                    <a:noFill/>
                  </a:ln>
                  <a:solidFill>
                    <a:srgbClr val="EE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97" name="WordArt 12" descr="3d1152x864 (1)"/>
            <p:cNvSpPr>
              <a:spLocks noChangeArrowheads="1" noChangeShapeType="1" noTextEdit="1"/>
            </p:cNvSpPr>
            <p:nvPr/>
          </p:nvSpPr>
          <p:spPr bwMode="auto">
            <a:xfrm>
              <a:off x="190499" y="2055490"/>
              <a:ext cx="3933826" cy="552450"/>
            </a:xfrm>
            <a:prstGeom prst="rect">
              <a:avLst/>
            </a:prstGeom>
            <a:effec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tr-TR" sz="4000" i="1" kern="10" dirty="0">
                  <a:ln w="12700">
                    <a:noFill/>
                  </a:ln>
                  <a:solidFill>
                    <a:srgbClr val="3399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/>
                  <a:cs typeface="Tahoma" pitchFamily="34" charset="0"/>
                </a:rPr>
                <a:t>Arz Ederim</a:t>
              </a: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72238" y="76297"/>
            <a:ext cx="9761538" cy="1457325"/>
            <a:chOff x="66675" y="76200"/>
            <a:chExt cx="9010650" cy="1457325"/>
          </a:xfrm>
        </p:grpSpPr>
        <p:sp>
          <p:nvSpPr>
            <p:cNvPr id="28" name="Text Box 412"/>
            <p:cNvSpPr txBox="1">
              <a:spLocks noChangeArrowheads="1"/>
            </p:cNvSpPr>
            <p:nvPr/>
          </p:nvSpPr>
          <p:spPr bwMode="auto">
            <a:xfrm>
              <a:off x="66675" y="76200"/>
              <a:ext cx="9010650" cy="1457325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</a:gra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600" b="1" dirty="0">
                <a:solidFill>
                  <a:srgbClr val="E5FFFF"/>
                </a:solidFill>
                <a:cs typeface="Arial" pitchFamily="34" charset="0"/>
              </a:endParaRPr>
            </a:p>
          </p:txBody>
        </p:sp>
        <p:sp>
          <p:nvSpPr>
            <p:cNvPr id="29" name="WordArt 11" descr="3d1152x864 (1)"/>
            <p:cNvSpPr>
              <a:spLocks noChangeArrowheads="1" noChangeShapeType="1" noTextEdit="1"/>
            </p:cNvSpPr>
            <p:nvPr/>
          </p:nvSpPr>
          <p:spPr bwMode="auto">
            <a:xfrm>
              <a:off x="4571999" y="434752"/>
              <a:ext cx="8001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endParaRPr lang="tr-TR" sz="3600" b="1" kern="10" dirty="0">
                <a:ln w="12700">
                  <a:solidFill>
                    <a:srgbClr val="CC6600"/>
                  </a:solidFill>
                </a:ln>
                <a:solidFill>
                  <a:srgbClr val="FA8E36"/>
                </a:solidFill>
                <a:cs typeface="Arial" charset="0"/>
              </a:endParaRPr>
            </a:p>
          </p:txBody>
        </p:sp>
        <p:grpSp>
          <p:nvGrpSpPr>
            <p:cNvPr id="31" name="Group 85"/>
            <p:cNvGrpSpPr>
              <a:grpSpLocks noChangeAspect="1"/>
            </p:cNvGrpSpPr>
            <p:nvPr/>
          </p:nvGrpSpPr>
          <p:grpSpPr bwMode="auto">
            <a:xfrm>
              <a:off x="395536" y="260648"/>
              <a:ext cx="1120775" cy="1123381"/>
              <a:chOff x="250" y="1010"/>
              <a:chExt cx="2630" cy="2631"/>
            </a:xfrm>
          </p:grpSpPr>
          <p:sp>
            <p:nvSpPr>
              <p:cNvPr id="32" name="Oval 86"/>
              <p:cNvSpPr>
                <a:spLocks noChangeAspect="1" noChangeArrowheads="1"/>
              </p:cNvSpPr>
              <p:nvPr/>
            </p:nvSpPr>
            <p:spPr bwMode="auto">
              <a:xfrm>
                <a:off x="566" y="1319"/>
                <a:ext cx="1995" cy="1996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33" name="Oval 87"/>
              <p:cNvSpPr>
                <a:spLocks noChangeAspect="1" noChangeArrowheads="1"/>
              </p:cNvSpPr>
              <p:nvPr/>
            </p:nvSpPr>
            <p:spPr bwMode="auto">
              <a:xfrm>
                <a:off x="250" y="1010"/>
                <a:ext cx="2630" cy="2631"/>
              </a:xfrm>
              <a:prstGeom prst="ellipse">
                <a:avLst/>
              </a:prstGeom>
              <a:noFill/>
              <a:ln w="12700">
                <a:solidFill>
                  <a:srgbClr val="FF8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34" name="WordArt 8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30" y="1213"/>
                <a:ext cx="2268" cy="20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600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KARAYOLLARI GENEL MÜDÜRLÜĞÜ</a:t>
                </a:r>
              </a:p>
            </p:txBody>
          </p:sp>
          <p:sp>
            <p:nvSpPr>
              <p:cNvPr id="35" name="WordArt 8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61" y="1647"/>
                <a:ext cx="2205" cy="187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3600" b="1" kern="10" dirty="0">
                    <a:solidFill>
                      <a:srgbClr val="FF8300"/>
                    </a:solidFill>
                    <a:latin typeface="Arial Black"/>
                    <a:cs typeface="Arial" charset="0"/>
                  </a:rPr>
                  <a:t>      5.BÖLGE MÜDÜRLÜĞÜ      </a:t>
                </a:r>
              </a:p>
            </p:txBody>
          </p:sp>
          <p:sp>
            <p:nvSpPr>
              <p:cNvPr id="36" name="Freeform 90"/>
              <p:cNvSpPr>
                <a:spLocks noChangeAspect="1"/>
              </p:cNvSpPr>
              <p:nvPr/>
            </p:nvSpPr>
            <p:spPr bwMode="auto">
              <a:xfrm>
                <a:off x="564" y="2308"/>
                <a:ext cx="1999" cy="396"/>
              </a:xfrm>
              <a:custGeom>
                <a:avLst/>
                <a:gdLst>
                  <a:gd name="T0" fmla="*/ 1941 w 1999"/>
                  <a:gd name="T1" fmla="*/ 342 h 396"/>
                  <a:gd name="T2" fmla="*/ 1968 w 1999"/>
                  <a:gd name="T3" fmla="*/ 261 h 396"/>
                  <a:gd name="T4" fmla="*/ 1985 w 1999"/>
                  <a:gd name="T5" fmla="*/ 170 h 396"/>
                  <a:gd name="T6" fmla="*/ 1995 w 1999"/>
                  <a:gd name="T7" fmla="*/ 81 h 396"/>
                  <a:gd name="T8" fmla="*/ 1999 w 1999"/>
                  <a:gd name="T9" fmla="*/ 0 h 396"/>
                  <a:gd name="T10" fmla="*/ 0 w 1999"/>
                  <a:gd name="T11" fmla="*/ 2 h 396"/>
                  <a:gd name="T12" fmla="*/ 3 w 1999"/>
                  <a:gd name="T13" fmla="*/ 54 h 396"/>
                  <a:gd name="T14" fmla="*/ 8 w 1999"/>
                  <a:gd name="T15" fmla="*/ 110 h 396"/>
                  <a:gd name="T16" fmla="*/ 17 w 1999"/>
                  <a:gd name="T17" fmla="*/ 192 h 396"/>
                  <a:gd name="T18" fmla="*/ 29 w 1999"/>
                  <a:gd name="T19" fmla="*/ 251 h 396"/>
                  <a:gd name="T20" fmla="*/ 48 w 1999"/>
                  <a:gd name="T21" fmla="*/ 314 h 396"/>
                  <a:gd name="T22" fmla="*/ 80 w 1999"/>
                  <a:gd name="T23" fmla="*/ 396 h 396"/>
                  <a:gd name="T24" fmla="*/ 286 w 1999"/>
                  <a:gd name="T25" fmla="*/ 396 h 396"/>
                  <a:gd name="T26" fmla="*/ 311 w 1999"/>
                  <a:gd name="T27" fmla="*/ 319 h 396"/>
                  <a:gd name="T28" fmla="*/ 1689 w 1999"/>
                  <a:gd name="T29" fmla="*/ 319 h 396"/>
                  <a:gd name="T30" fmla="*/ 1720 w 1999"/>
                  <a:gd name="T31" fmla="*/ 396 h 396"/>
                  <a:gd name="T32" fmla="*/ 1929 w 1999"/>
                  <a:gd name="T33" fmla="*/ 396 h 396"/>
                  <a:gd name="T34" fmla="*/ 1941 w 1999"/>
                  <a:gd name="T35" fmla="*/ 34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99"/>
                  <a:gd name="T55" fmla="*/ 0 h 396"/>
                  <a:gd name="T56" fmla="*/ 1999 w 1999"/>
                  <a:gd name="T57" fmla="*/ 396 h 3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99" h="396">
                    <a:moveTo>
                      <a:pt x="1941" y="342"/>
                    </a:moveTo>
                    <a:lnTo>
                      <a:pt x="1968" y="261"/>
                    </a:lnTo>
                    <a:lnTo>
                      <a:pt x="1985" y="170"/>
                    </a:lnTo>
                    <a:lnTo>
                      <a:pt x="1995" y="81"/>
                    </a:lnTo>
                    <a:lnTo>
                      <a:pt x="1999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8" y="110"/>
                    </a:lnTo>
                    <a:lnTo>
                      <a:pt x="17" y="192"/>
                    </a:lnTo>
                    <a:lnTo>
                      <a:pt x="29" y="251"/>
                    </a:lnTo>
                    <a:lnTo>
                      <a:pt x="48" y="314"/>
                    </a:lnTo>
                    <a:lnTo>
                      <a:pt x="80" y="396"/>
                    </a:lnTo>
                    <a:lnTo>
                      <a:pt x="286" y="396"/>
                    </a:lnTo>
                    <a:lnTo>
                      <a:pt x="311" y="319"/>
                    </a:lnTo>
                    <a:lnTo>
                      <a:pt x="1689" y="319"/>
                    </a:lnTo>
                    <a:lnTo>
                      <a:pt x="1720" y="396"/>
                    </a:lnTo>
                    <a:lnTo>
                      <a:pt x="1929" y="396"/>
                    </a:lnTo>
                    <a:lnTo>
                      <a:pt x="1941" y="342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37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2671" y="2434"/>
                <a:ext cx="86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38" name="WordArt 9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099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000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</a:t>
                </a:r>
              </a:p>
            </p:txBody>
          </p:sp>
          <p:sp>
            <p:nvSpPr>
              <p:cNvPr id="39" name="WordArt 9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51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000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G</a:t>
                </a:r>
              </a:p>
            </p:txBody>
          </p:sp>
          <p:sp>
            <p:nvSpPr>
              <p:cNvPr id="40" name="WordArt 94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40" y="2355"/>
                <a:ext cx="227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6000" b="1" kern="10" dirty="0">
                    <a:ln w="12700">
                      <a:solidFill>
                        <a:srgbClr val="2B548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41" name="Freeform 95"/>
              <p:cNvSpPr>
                <a:spLocks noChangeAspect="1"/>
              </p:cNvSpPr>
              <p:nvPr/>
            </p:nvSpPr>
            <p:spPr bwMode="auto">
              <a:xfrm>
                <a:off x="1077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42" name="Freeform 96"/>
              <p:cNvSpPr>
                <a:spLocks noChangeAspect="1"/>
              </p:cNvSpPr>
              <p:nvPr/>
            </p:nvSpPr>
            <p:spPr bwMode="auto">
              <a:xfrm flipH="1">
                <a:off x="1601" y="1317"/>
                <a:ext cx="454" cy="934"/>
              </a:xfrm>
              <a:custGeom>
                <a:avLst/>
                <a:gdLst>
                  <a:gd name="T0" fmla="*/ 454 w 454"/>
                  <a:gd name="T1" fmla="*/ 0 h 934"/>
                  <a:gd name="T2" fmla="*/ 373 w 454"/>
                  <a:gd name="T3" fmla="*/ 7 h 934"/>
                  <a:gd name="T4" fmla="*/ 291 w 454"/>
                  <a:gd name="T5" fmla="*/ 22 h 934"/>
                  <a:gd name="T6" fmla="*/ 0 w 454"/>
                  <a:gd name="T7" fmla="*/ 934 h 934"/>
                  <a:gd name="T8" fmla="*/ 433 w 454"/>
                  <a:gd name="T9" fmla="*/ 934 h 934"/>
                  <a:gd name="T10" fmla="*/ 454 w 454"/>
                  <a:gd name="T11" fmla="*/ 0 h 9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934"/>
                  <a:gd name="T20" fmla="*/ 454 w 454"/>
                  <a:gd name="T21" fmla="*/ 934 h 9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934">
                    <a:moveTo>
                      <a:pt x="454" y="0"/>
                    </a:moveTo>
                    <a:lnTo>
                      <a:pt x="373" y="7"/>
                    </a:lnTo>
                    <a:lnTo>
                      <a:pt x="291" y="22"/>
                    </a:lnTo>
                    <a:lnTo>
                      <a:pt x="0" y="934"/>
                    </a:lnTo>
                    <a:lnTo>
                      <a:pt x="433" y="93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43" name="Freeform 97"/>
              <p:cNvSpPr>
                <a:spLocks noChangeAspect="1"/>
              </p:cNvSpPr>
              <p:nvPr/>
            </p:nvSpPr>
            <p:spPr bwMode="auto">
              <a:xfrm>
                <a:off x="838" y="2711"/>
                <a:ext cx="671" cy="604"/>
              </a:xfrm>
              <a:custGeom>
                <a:avLst/>
                <a:gdLst>
                  <a:gd name="T0" fmla="*/ 92 w 671"/>
                  <a:gd name="T1" fmla="*/ 0 h 604"/>
                  <a:gd name="T2" fmla="*/ 0 w 671"/>
                  <a:gd name="T3" fmla="*/ 293 h 604"/>
                  <a:gd name="T4" fmla="*/ 68 w 671"/>
                  <a:gd name="T5" fmla="*/ 359 h 604"/>
                  <a:gd name="T6" fmla="*/ 142 w 671"/>
                  <a:gd name="T7" fmla="*/ 412 h 604"/>
                  <a:gd name="T8" fmla="*/ 209 w 671"/>
                  <a:gd name="T9" fmla="*/ 461 h 604"/>
                  <a:gd name="T10" fmla="*/ 301 w 671"/>
                  <a:gd name="T11" fmla="*/ 511 h 604"/>
                  <a:gd name="T12" fmla="*/ 376 w 671"/>
                  <a:gd name="T13" fmla="*/ 544 h 604"/>
                  <a:gd name="T14" fmla="*/ 472 w 671"/>
                  <a:gd name="T15" fmla="*/ 571 h 604"/>
                  <a:gd name="T16" fmla="*/ 571 w 671"/>
                  <a:gd name="T17" fmla="*/ 590 h 604"/>
                  <a:gd name="T18" fmla="*/ 670 w 671"/>
                  <a:gd name="T19" fmla="*/ 604 h 604"/>
                  <a:gd name="T20" fmla="*/ 671 w 671"/>
                  <a:gd name="T21" fmla="*/ 2 h 604"/>
                  <a:gd name="T22" fmla="*/ 92 w 671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1"/>
                  <a:gd name="T37" fmla="*/ 0 h 604"/>
                  <a:gd name="T38" fmla="*/ 671 w 671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1" h="604">
                    <a:moveTo>
                      <a:pt x="92" y="0"/>
                    </a:moveTo>
                    <a:lnTo>
                      <a:pt x="0" y="293"/>
                    </a:lnTo>
                    <a:lnTo>
                      <a:pt x="68" y="359"/>
                    </a:lnTo>
                    <a:lnTo>
                      <a:pt x="142" y="412"/>
                    </a:lnTo>
                    <a:lnTo>
                      <a:pt x="209" y="461"/>
                    </a:lnTo>
                    <a:lnTo>
                      <a:pt x="301" y="511"/>
                    </a:lnTo>
                    <a:lnTo>
                      <a:pt x="376" y="544"/>
                    </a:lnTo>
                    <a:lnTo>
                      <a:pt x="472" y="571"/>
                    </a:lnTo>
                    <a:lnTo>
                      <a:pt x="571" y="590"/>
                    </a:lnTo>
                    <a:lnTo>
                      <a:pt x="670" y="604"/>
                    </a:lnTo>
                    <a:lnTo>
                      <a:pt x="671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44" name="Freeform 98"/>
              <p:cNvSpPr>
                <a:spLocks noChangeAspect="1"/>
              </p:cNvSpPr>
              <p:nvPr/>
            </p:nvSpPr>
            <p:spPr bwMode="auto">
              <a:xfrm>
                <a:off x="1634" y="2710"/>
                <a:ext cx="668" cy="604"/>
              </a:xfrm>
              <a:custGeom>
                <a:avLst/>
                <a:gdLst>
                  <a:gd name="T0" fmla="*/ 579 w 668"/>
                  <a:gd name="T1" fmla="*/ 0 h 604"/>
                  <a:gd name="T2" fmla="*/ 668 w 668"/>
                  <a:gd name="T3" fmla="*/ 283 h 604"/>
                  <a:gd name="T4" fmla="*/ 606 w 668"/>
                  <a:gd name="T5" fmla="*/ 351 h 604"/>
                  <a:gd name="T6" fmla="*/ 529 w 668"/>
                  <a:gd name="T7" fmla="*/ 412 h 604"/>
                  <a:gd name="T8" fmla="*/ 460 w 668"/>
                  <a:gd name="T9" fmla="*/ 455 h 604"/>
                  <a:gd name="T10" fmla="*/ 370 w 668"/>
                  <a:gd name="T11" fmla="*/ 511 h 604"/>
                  <a:gd name="T12" fmla="*/ 295 w 668"/>
                  <a:gd name="T13" fmla="*/ 544 h 604"/>
                  <a:gd name="T14" fmla="*/ 199 w 668"/>
                  <a:gd name="T15" fmla="*/ 571 h 604"/>
                  <a:gd name="T16" fmla="*/ 100 w 668"/>
                  <a:gd name="T17" fmla="*/ 590 h 604"/>
                  <a:gd name="T18" fmla="*/ 1 w 668"/>
                  <a:gd name="T19" fmla="*/ 604 h 604"/>
                  <a:gd name="T20" fmla="*/ 0 w 668"/>
                  <a:gd name="T21" fmla="*/ 2 h 604"/>
                  <a:gd name="T22" fmla="*/ 579 w 668"/>
                  <a:gd name="T23" fmla="*/ 0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8"/>
                  <a:gd name="T37" fmla="*/ 0 h 604"/>
                  <a:gd name="T38" fmla="*/ 668 w 668"/>
                  <a:gd name="T39" fmla="*/ 604 h 6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8" h="604">
                    <a:moveTo>
                      <a:pt x="579" y="0"/>
                    </a:moveTo>
                    <a:lnTo>
                      <a:pt x="668" y="283"/>
                    </a:lnTo>
                    <a:lnTo>
                      <a:pt x="606" y="351"/>
                    </a:lnTo>
                    <a:lnTo>
                      <a:pt x="529" y="412"/>
                    </a:lnTo>
                    <a:lnTo>
                      <a:pt x="460" y="455"/>
                    </a:lnTo>
                    <a:lnTo>
                      <a:pt x="370" y="511"/>
                    </a:lnTo>
                    <a:lnTo>
                      <a:pt x="295" y="544"/>
                    </a:lnTo>
                    <a:lnTo>
                      <a:pt x="199" y="571"/>
                    </a:lnTo>
                    <a:lnTo>
                      <a:pt x="100" y="590"/>
                    </a:lnTo>
                    <a:lnTo>
                      <a:pt x="1" y="604"/>
                    </a:lnTo>
                    <a:lnTo>
                      <a:pt x="0" y="2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F8300"/>
              </a:solidFill>
              <a:ln w="3175">
                <a:solidFill>
                  <a:srgbClr val="FF8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  <p:sp>
            <p:nvSpPr>
              <p:cNvPr id="45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377" y="2434"/>
                <a:ext cx="93" cy="89"/>
              </a:xfrm>
              <a:prstGeom prst="star5">
                <a:avLst/>
              </a:prstGeom>
              <a:solidFill>
                <a:srgbClr val="FF8300"/>
              </a:solidFill>
              <a:ln w="9525">
                <a:solidFill>
                  <a:srgbClr val="FF8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 b="1" dirty="0">
                  <a:solidFill>
                    <a:srgbClr val="9D9D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46" name="WordArt 13" descr="3d1152x864 (1)"/>
          <p:cNvSpPr>
            <a:spLocks noChangeArrowheads="1" noChangeShapeType="1" noTextEdit="1"/>
          </p:cNvSpPr>
          <p:nvPr/>
        </p:nvSpPr>
        <p:spPr bwMode="auto">
          <a:xfrm>
            <a:off x="1853797" y="590246"/>
            <a:ext cx="7573718" cy="4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tr-TR" sz="3600" b="1" kern="10" dirty="0">
                <a:ln w="12700">
                  <a:solidFill>
                    <a:srgbClr val="CC6600"/>
                  </a:solidFill>
                </a:ln>
                <a:solidFill>
                  <a:srgbClr val="FA8E36"/>
                </a:solidFill>
                <a:cs typeface="Tahoma" pitchFamily="34" charset="0"/>
              </a:rPr>
              <a:t>KARAYOLLARI  5. BÖLGE 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78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549</Words>
  <Application>Microsoft Office PowerPoint</Application>
  <PresentationFormat>A4 Kağıt (210x297 mm)</PresentationFormat>
  <Paragraphs>109</Paragraphs>
  <Slides>7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Tahoma</vt:lpstr>
      <vt:lpstr>Times New Roman</vt:lpstr>
      <vt:lpstr>Trebuchet MS</vt:lpstr>
      <vt:lpstr>1_Ofis Teması</vt:lpstr>
      <vt:lpstr>2_Ofis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Murat Öcal</dc:creator>
  <cp:lastModifiedBy>Mehmet Murat Öcal</cp:lastModifiedBy>
  <cp:revision>101</cp:revision>
  <cp:lastPrinted>2017-01-19T11:38:12Z</cp:lastPrinted>
  <dcterms:created xsi:type="dcterms:W3CDTF">2016-10-07T11:08:41Z</dcterms:created>
  <dcterms:modified xsi:type="dcterms:W3CDTF">2018-01-16T10:47:58Z</dcterms:modified>
</cp:coreProperties>
</file>