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405" r:id="rId2"/>
    <p:sldId id="406" r:id="rId3"/>
    <p:sldId id="410" r:id="rId4"/>
    <p:sldId id="411" r:id="rId5"/>
  </p:sldIdLst>
  <p:sldSz cx="9144000" cy="6858000" type="screen4x3"/>
  <p:notesSz cx="6792913" cy="99250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B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Açık Stil 3 - Vurgu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8D230F3-CF80-4859-8CE7-A43EE81993B5}" styleName="Açık Stil 1 - Vurgu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Açık Stil 1 - Vurgu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743" autoAdjust="0"/>
  </p:normalViewPr>
  <p:slideViewPr>
    <p:cSldViewPr>
      <p:cViewPr>
        <p:scale>
          <a:sx n="88" d="100"/>
          <a:sy n="88" d="100"/>
        </p:scale>
        <p:origin x="-7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91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384" cy="495779"/>
          </a:xfrm>
          <a:prstGeom prst="rect">
            <a:avLst/>
          </a:prstGeom>
        </p:spPr>
        <p:txBody>
          <a:bodyPr vert="horz" lIns="90919" tIns="45460" rIns="90919" bIns="4546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8530" y="1"/>
            <a:ext cx="2942806" cy="495779"/>
          </a:xfrm>
          <a:prstGeom prst="rect">
            <a:avLst/>
          </a:prstGeom>
        </p:spPr>
        <p:txBody>
          <a:bodyPr vert="horz" lIns="90919" tIns="45460" rIns="90919" bIns="45460" rtlCol="0"/>
          <a:lstStyle>
            <a:lvl1pPr algn="r">
              <a:defRPr sz="1200"/>
            </a:lvl1pPr>
          </a:lstStyle>
          <a:p>
            <a:fld id="{0A84B9F8-395E-4214-ADC6-C08221F94102}" type="datetimeFigureOut">
              <a:rPr lang="tr-TR" smtClean="0"/>
              <a:t>10.01.2018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7693"/>
            <a:ext cx="2944384" cy="495779"/>
          </a:xfrm>
          <a:prstGeom prst="rect">
            <a:avLst/>
          </a:prstGeom>
        </p:spPr>
        <p:txBody>
          <a:bodyPr vert="horz" lIns="90919" tIns="45460" rIns="90919" bIns="4546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8530" y="9427693"/>
            <a:ext cx="2942806" cy="495779"/>
          </a:xfrm>
          <a:prstGeom prst="rect">
            <a:avLst/>
          </a:prstGeom>
        </p:spPr>
        <p:txBody>
          <a:bodyPr vert="horz" lIns="90919" tIns="45460" rIns="90919" bIns="45460" rtlCol="0" anchor="b"/>
          <a:lstStyle>
            <a:lvl1pPr algn="r">
              <a:defRPr sz="1200"/>
            </a:lvl1pPr>
          </a:lstStyle>
          <a:p>
            <a:fld id="{37094765-FF8E-47D7-AC62-74F2A27C24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318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3595" cy="496253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47747" y="0"/>
            <a:ext cx="2943595" cy="496253"/>
          </a:xfrm>
          <a:prstGeom prst="rect">
            <a:avLst/>
          </a:prstGeom>
        </p:spPr>
        <p:txBody>
          <a:bodyPr vert="horz" lIns="91401" tIns="45700" rIns="91401" bIns="45700" rtlCol="0"/>
          <a:lstStyle>
            <a:lvl1pPr algn="r">
              <a:defRPr sz="1200"/>
            </a:lvl1pPr>
          </a:lstStyle>
          <a:p>
            <a:fld id="{84826F93-D70C-47CE-8C11-61F9204EACCB}" type="datetimeFigureOut">
              <a:rPr lang="tr-TR" smtClean="0"/>
              <a:pPr/>
              <a:t>10.01.2018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1" tIns="45700" rIns="91401" bIns="4570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292" y="4714400"/>
            <a:ext cx="5434330" cy="4466272"/>
          </a:xfrm>
          <a:prstGeom prst="rect">
            <a:avLst/>
          </a:prstGeom>
        </p:spPr>
        <p:txBody>
          <a:bodyPr vert="horz" lIns="91401" tIns="45700" rIns="91401" bIns="4570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2" y="9427075"/>
            <a:ext cx="2943595" cy="496253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47747" y="9427075"/>
            <a:ext cx="2943595" cy="496253"/>
          </a:xfrm>
          <a:prstGeom prst="rect">
            <a:avLst/>
          </a:prstGeom>
        </p:spPr>
        <p:txBody>
          <a:bodyPr vert="horz" lIns="91401" tIns="45700" rIns="91401" bIns="45700" rtlCol="0" anchor="b"/>
          <a:lstStyle>
            <a:lvl1pPr algn="r">
              <a:defRPr sz="1200"/>
            </a:lvl1pPr>
          </a:lstStyle>
          <a:p>
            <a:fld id="{053F3E96-A05E-42D3-9162-CB26EFBEECE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4369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1894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080AC-7F6A-4B16-BC6C-4D571876B822}" type="datetime1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284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12A-594A-4CA4-90AA-ED265C4043C5}" type="datetime1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6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A385-A2E0-4CA6-A6C8-33DD9AED1DC3}" type="datetime1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527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0622-4D14-40F0-9168-E11F66D93E3C}" type="datetime1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455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A2FD-88DA-4F14-937C-92B07D582F3E}" type="datetime1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95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D858-126C-4084-B6F7-1A70865FCE87}" type="datetime1">
              <a:rPr lang="tr-TR" smtClean="0"/>
              <a:t>10.01.2018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55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7A1AD-1F3B-4963-98B9-47D74E0F6EF5}" type="datetime1">
              <a:rPr lang="tr-TR" smtClean="0"/>
              <a:t>10.01.2018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12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CA4C3-8ADD-4E72-9616-5E074E9921CC}" type="datetime1">
              <a:rPr lang="tr-TR" smtClean="0"/>
              <a:t>10.01.2018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59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775A-A5D3-4490-BCFB-171A588ABA24}" type="datetime1">
              <a:rPr lang="tr-TR" smtClean="0"/>
              <a:t>10.01.2018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768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6DDD5-1BEE-4FF4-A384-FDB620C063DB}" type="datetime1">
              <a:rPr lang="tr-TR" smtClean="0"/>
              <a:t>10.01.2018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12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CA1A-C1F9-4C92-8558-393C8885F5F1}" type="datetime1">
              <a:rPr lang="tr-TR" smtClean="0"/>
              <a:t>10.01.2018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12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24FDE-3806-46BE-92DF-9BD198AA1AD4}" type="datetime1">
              <a:rPr lang="tr-TR" smtClean="0"/>
              <a:t>10.01.2018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4711-279A-499D-950D-C744FD25156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20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07504" y="116632"/>
            <a:ext cx="9036496" cy="66967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tr-TR" sz="3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r-TR" sz="3800" b="1" dirty="0">
              <a:solidFill>
                <a:srgbClr val="FF0000"/>
              </a:solidFill>
            </a:endParaRPr>
          </a:p>
          <a:p>
            <a:pPr algn="ctr">
              <a:buNone/>
            </a:pPr>
            <a:endParaRPr lang="tr-TR" sz="3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sz="3800" b="1" dirty="0" smtClean="0">
                <a:solidFill>
                  <a:srgbClr val="FF0000"/>
                </a:solidFill>
              </a:rPr>
              <a:t>MUSABEYLİ BELEDİYESİ</a:t>
            </a:r>
          </a:p>
          <a:p>
            <a:pPr algn="ctr">
              <a:buNone/>
            </a:pPr>
            <a:endParaRPr lang="tr-TR" sz="3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sz="3800" b="1" dirty="0" smtClean="0">
                <a:solidFill>
                  <a:srgbClr val="FF0000"/>
                </a:solidFill>
              </a:rPr>
              <a:t>2018 </a:t>
            </a:r>
            <a:r>
              <a:rPr lang="tr-TR" sz="3800" b="1" dirty="0" smtClean="0">
                <a:solidFill>
                  <a:srgbClr val="FF0000"/>
                </a:solidFill>
              </a:rPr>
              <a:t>YILI </a:t>
            </a:r>
            <a:r>
              <a:rPr lang="tr-TR" sz="3800" b="1" dirty="0" smtClean="0">
                <a:solidFill>
                  <a:srgbClr val="FF0000"/>
                </a:solidFill>
              </a:rPr>
              <a:t>1. </a:t>
            </a:r>
            <a:r>
              <a:rPr lang="tr-TR" sz="3800" b="1" dirty="0" smtClean="0">
                <a:solidFill>
                  <a:srgbClr val="FF0000"/>
                </a:solidFill>
              </a:rPr>
              <a:t>DÖNEM </a:t>
            </a:r>
          </a:p>
          <a:p>
            <a:pPr algn="ctr">
              <a:buNone/>
            </a:pPr>
            <a:endParaRPr lang="tr-TR" sz="3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sz="3800" b="1" dirty="0" smtClean="0">
                <a:solidFill>
                  <a:srgbClr val="FF0000"/>
                </a:solidFill>
              </a:rPr>
              <a:t>İL KOORDİNASYON KURULU TOPLANTISI</a:t>
            </a:r>
          </a:p>
          <a:p>
            <a:pPr algn="ctr">
              <a:buNone/>
            </a:pPr>
            <a:endParaRPr lang="tr-TR" sz="3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tr-TR" sz="23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tr-TR" sz="2300" b="1" dirty="0" smtClean="0">
                <a:solidFill>
                  <a:srgbClr val="000000"/>
                </a:solidFill>
              </a:rPr>
              <a:t>10</a:t>
            </a:r>
            <a:r>
              <a:rPr lang="tr-TR" sz="2300" b="1" dirty="0" smtClean="0">
                <a:solidFill>
                  <a:srgbClr val="000000"/>
                </a:solidFill>
              </a:rPr>
              <a:t> Ocak 2018</a:t>
            </a:r>
            <a:endParaRPr lang="tr-TR" sz="23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572307"/>
              </p:ext>
            </p:extLst>
          </p:nvPr>
        </p:nvGraphicFramePr>
        <p:xfrm>
          <a:off x="0" y="548679"/>
          <a:ext cx="9036496" cy="619268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29794"/>
                <a:gridCol w="3506702"/>
              </a:tblGrid>
              <a:tr h="604293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solidFill>
                            <a:srgbClr val="FF0000"/>
                          </a:solidFill>
                        </a:rPr>
                        <a:t>TOPLAM</a:t>
                      </a:r>
                      <a:r>
                        <a:rPr lang="tr-TR" sz="2000" baseline="0" dirty="0" smtClean="0">
                          <a:solidFill>
                            <a:srgbClr val="FF0000"/>
                          </a:solidFill>
                        </a:rPr>
                        <a:t> PROJE SAYISI  : 6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17679"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TOPLAM PROJE TUTARI : 2.290.361.00 TL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17679"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ÖNCEKİ YILLAR HARCAMASI : 300.000.00 TL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17679"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2016 YILI ÖDENEĞİ : 50.000.00</a:t>
                      </a:r>
                      <a:r>
                        <a:rPr lang="tr-TR" sz="2000" b="1" baseline="0" dirty="0" smtClean="0">
                          <a:solidFill>
                            <a:srgbClr val="FF0000"/>
                          </a:solidFill>
                        </a:rPr>
                        <a:t> TL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17679"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DÖNEM SONU YAPILAN HARCAMA : 350.000.00 TL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17679">
                <a:tc>
                  <a:txBody>
                    <a:bodyPr/>
                    <a:lstStyle/>
                    <a:p>
                      <a:r>
                        <a:rPr lang="tr-TR" sz="2000" b="1" dirty="0" smtClean="0">
                          <a:solidFill>
                            <a:srgbClr val="FF0000"/>
                          </a:solidFill>
                        </a:rPr>
                        <a:t>PARASAL GERÇEKLEŞTİRME </a:t>
                      </a:r>
                      <a:r>
                        <a:rPr lang="tr-TR" sz="2000" b="1" smtClean="0">
                          <a:solidFill>
                            <a:srgbClr val="FF0000"/>
                          </a:solidFill>
                        </a:rPr>
                        <a:t>% 16</a:t>
                      </a:r>
                      <a:endParaRPr lang="tr-TR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Dikdörtgen 6"/>
          <p:cNvSpPr/>
          <p:nvPr/>
        </p:nvSpPr>
        <p:spPr>
          <a:xfrm>
            <a:off x="3874096" y="70323"/>
            <a:ext cx="5060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YAZI İŞLERİ MÜDÜRLÜĞÜ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9112" y="764704"/>
            <a:ext cx="3672408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0072" y="735495"/>
            <a:ext cx="3528392" cy="2448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graphicFrame>
        <p:nvGraphicFramePr>
          <p:cNvPr id="5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08524"/>
              </p:ext>
            </p:extLst>
          </p:nvPr>
        </p:nvGraphicFramePr>
        <p:xfrm>
          <a:off x="215516" y="4344158"/>
          <a:ext cx="4214883" cy="2286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45195"/>
                <a:gridCol w="1769688"/>
              </a:tblGrid>
              <a:tr h="311353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Proje Tutarı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178.465.00 TL</a:t>
                      </a:r>
                      <a:endParaRPr lang="tr-TR" dirty="0"/>
                    </a:p>
                  </a:txBody>
                  <a:tcPr/>
                </a:tc>
              </a:tr>
              <a:tr h="311353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Önceki Yıllar Harcaması 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100.000.00 TL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353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2016 Yılı Ödeneği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----</a:t>
                      </a:r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11898">
                <a:tc gridSpan="2">
                  <a:txBody>
                    <a:bodyPr/>
                    <a:lstStyle/>
                    <a:p>
                      <a:pPr algn="just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Proje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Hakkında Kısa Öz Bilgi : Projemize 2012 yılında başlanılmış, maliyetin %65 i proje ödeneği ile diğer bölümü ise kendi imkanlarımızla yapılmıştır.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323528" y="3645023"/>
            <a:ext cx="3672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0000CC"/>
                </a:solidFill>
                <a:latin typeface="+mj-lt"/>
                <a:cs typeface="Arial" charset="0"/>
              </a:rPr>
              <a:t>İbrahim ÖZDEMİR Parkı ve Tören Alanı</a:t>
            </a:r>
            <a:endParaRPr lang="tr-TR" b="1" dirty="0">
              <a:solidFill>
                <a:srgbClr val="0000B0"/>
              </a:solidFill>
              <a:latin typeface="+mj-lt"/>
              <a:cs typeface="Arial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20213" y="3429000"/>
            <a:ext cx="3672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0000CC"/>
                </a:solidFill>
                <a:latin typeface="+mj-lt"/>
                <a:cs typeface="Arial" charset="0"/>
              </a:rPr>
              <a:t>Kanalizasyon Projesi</a:t>
            </a:r>
            <a:endParaRPr lang="tr-TR" b="1" dirty="0">
              <a:solidFill>
                <a:srgbClr val="0000B0"/>
              </a:solidFill>
              <a:latin typeface="+mj-lt"/>
              <a:cs typeface="Arial" charset="0"/>
            </a:endParaRPr>
          </a:p>
        </p:txBody>
      </p:sp>
      <p:graphicFrame>
        <p:nvGraphicFramePr>
          <p:cNvPr id="8" name="9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22343"/>
              </p:ext>
            </p:extLst>
          </p:nvPr>
        </p:nvGraphicFramePr>
        <p:xfrm>
          <a:off x="4860032" y="4291354"/>
          <a:ext cx="4176463" cy="28346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06775"/>
                <a:gridCol w="1769688"/>
              </a:tblGrid>
              <a:tr h="311353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Proje Tutarı: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178.531.00 TL</a:t>
                      </a:r>
                      <a:endParaRPr lang="tr-TR" dirty="0"/>
                    </a:p>
                  </a:txBody>
                  <a:tcPr/>
                </a:tc>
              </a:tr>
              <a:tr h="311353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Önceki Yıllar Harcaması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0" dirty="0" smtClean="0">
                          <a:solidFill>
                            <a:schemeClr val="tx1"/>
                          </a:solidFill>
                        </a:rPr>
                        <a:t>------    </a:t>
                      </a:r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1353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2016 Yılı Ödeneği: 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50.000.00 TL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11898">
                <a:tc gridSpan="2">
                  <a:txBody>
                    <a:bodyPr/>
                    <a:lstStyle/>
                    <a:p>
                      <a:pPr algn="just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Proje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Hakkında Kısa Öz Bilgi : Projemizin %30 </a:t>
                      </a:r>
                      <a:r>
                        <a:rPr lang="tr-TR" sz="1800" b="1" baseline="0" dirty="0" err="1" smtClean="0">
                          <a:solidFill>
                            <a:schemeClr val="tx1"/>
                          </a:solidFill>
                        </a:rPr>
                        <a:t>luk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bölümü proje ödeneğinden karşılanmış diğer bölümü için kendi imkanlarımız kullanılarak projemizin tamamlanması için çalışmalar devam etmektedir.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tr-T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Dikdörtgen 8"/>
          <p:cNvSpPr/>
          <p:nvPr/>
        </p:nvSpPr>
        <p:spPr>
          <a:xfrm>
            <a:off x="3995935" y="70323"/>
            <a:ext cx="4547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YAZI İŞLERİ MÜDÜRLÜĞÜ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25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064896" cy="4464496"/>
          </a:xfrm>
        </p:spPr>
        <p:txBody>
          <a:bodyPr>
            <a:normAutofit fontScale="90000"/>
          </a:bodyPr>
          <a:lstStyle/>
          <a:p>
            <a:pPr algn="l"/>
            <a:r>
              <a:rPr lang="tr-TR" sz="2400" b="1" dirty="0" smtClean="0">
                <a:solidFill>
                  <a:srgbClr val="FF0000"/>
                </a:solidFill>
              </a:rPr>
              <a:t>          TOPLAMDA 6 ADET OLAN YATIRIM POJELERİMİZİN, 2 TANESİ %80 ORANINDA TAMAMLANMIŞ DİĞER 4 TANESİ BAKANLIK ONAYINDAN ÇIKMIŞ MALİ ONAY BEKLEMEKTEDİR. BAKANLIKLARLA GEREKLİ GÖRÜŞME VE DİALOĞLAR SÜRDÜRÜLMEKTEDİR. </a:t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>
                <a:solidFill>
                  <a:srgbClr val="FF0000"/>
                </a:solidFill>
              </a:rPr>
              <a:t> </a:t>
            </a:r>
            <a:r>
              <a:rPr lang="tr-TR" sz="2400" b="1" dirty="0" smtClean="0">
                <a:solidFill>
                  <a:srgbClr val="FF0000"/>
                </a:solidFill>
              </a:rPr>
              <a:t>       AYRICA İÇME SUYU ŞEBEKEMİZİN YENİLENMESİ İLLER BANKASI TARAFINDAN SUKAP KAPSAMINDA YAPILACAKTIR. %50 HİBE %50 KURUMUMUZ TARAFINDAN KARŞILANACAKTIR. PROJENİN %50 LİK KISMI KURUMUMUZ TARAFINDAN İLLER BANKASINA YATIRILMIŞTIR. PROJEMİZ İHALE AŞAMASINDADIR. </a:t>
            </a:r>
            <a:br>
              <a:rPr lang="tr-TR" sz="2400" b="1" dirty="0" smtClean="0">
                <a:solidFill>
                  <a:srgbClr val="FF0000"/>
                </a:solidFill>
              </a:rPr>
            </a:br>
            <a:r>
              <a:rPr lang="tr-TR" sz="2400" b="1" dirty="0" smtClean="0">
                <a:solidFill>
                  <a:srgbClr val="FF0000"/>
                </a:solidFill>
              </a:rPr>
              <a:t>         KANALİZASYON ARITMA TESİSİMİZ İLLER BANKASI İLE YİNE SUKAP KAPSAMINDA YAPILACAKTIR PROJE AŞAMASINDADIR.</a:t>
            </a:r>
            <a:endParaRPr lang="tr-TR" sz="2400" b="1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4025291" y="70323"/>
            <a:ext cx="4547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YAZI İŞLERİ MÜDÜRLÜĞÜ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11575</TotalTime>
  <Words>181</Words>
  <Application>Microsoft Office PowerPoint</Application>
  <PresentationFormat>Ekran Gösterisi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          TOPLAMDA 6 ADET OLAN YATIRIM POJELERİMİZİN, 2 TANESİ %80 ORANINDA TAMAMLANMIŞ DİĞER 4 TANESİ BAKANLIK ONAYINDAN ÇIKMIŞ MALİ ONAY BEKLEMEKTEDİR. BAKANLIKLARLA GEREKLİ GÖRÜŞME VE DİALOĞLAR SÜRDÜRÜLMEKTEDİR.          AYRICA İÇME SUYU ŞEBEKEMİZİN YENİLENMESİ İLLER BANKASI TARAFINDAN SUKAP KAPSAMINDA YAPILACAKTIR. %50 HİBE %50 KURUMUMUZ TARAFINDAN KARŞILANACAKTIR. PROJENİN %50 LİK KISMI KURUMUMUZ TARAFINDAN İLLER BANKASINA YATIRILMIŞTIR. PROJEMİZ İHALE AŞAMASINDADIR.           KANALİZASYON ARITMA TESİSİMİZ İLLER BANKASI İLE YİNE SUKAP KAPSAMINDA YAPILACAKTIR PROJE AŞAMASINDADIR.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ISPARTA VALİLİĞİ</dc:title>
  <dc:creator>Gökhan Yıldız</dc:creator>
  <cp:lastModifiedBy>User</cp:lastModifiedBy>
  <cp:revision>1577</cp:revision>
  <cp:lastPrinted>2017-01-04T08:49:18Z</cp:lastPrinted>
  <dcterms:created xsi:type="dcterms:W3CDTF">2013-10-08T05:43:00Z</dcterms:created>
  <dcterms:modified xsi:type="dcterms:W3CDTF">2018-01-10T07:04:51Z</dcterms:modified>
</cp:coreProperties>
</file>