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666" r:id="rId5"/>
    <p:sldId id="679" r:id="rId6"/>
    <p:sldId id="680" r:id="rId7"/>
    <p:sldId id="673" r:id="rId8"/>
    <p:sldId id="681" r:id="rId9"/>
    <p:sldId id="668" r:id="rId10"/>
    <p:sldId id="682" r:id="rId11"/>
    <p:sldId id="677" r:id="rId12"/>
    <p:sldId id="683" r:id="rId13"/>
    <p:sldId id="620" r:id="rId14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83" autoAdjust="0"/>
    <p:restoredTop sz="94660"/>
  </p:normalViewPr>
  <p:slideViewPr>
    <p:cSldViewPr>
      <p:cViewPr varScale="1">
        <p:scale>
          <a:sx n="110" d="100"/>
          <a:sy n="110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3EB9-A74A-48F3-A2FD-89BA00B20B9C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2873-E5DA-4FB3-A3FA-0460E01AB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idx="4294967295"/>
          </p:nvPr>
        </p:nvSpPr>
        <p:spPr>
          <a:xfrm>
            <a:off x="714348" y="357166"/>
            <a:ext cx="7772400" cy="1071549"/>
          </a:xfrm>
        </p:spPr>
        <p:txBody>
          <a:bodyPr>
            <a:normAutofit/>
          </a:bodyPr>
          <a:lstStyle/>
          <a:p>
            <a:r>
              <a:rPr lang="tr-TR" sz="2600" dirty="0" smtClean="0">
                <a:solidFill>
                  <a:srgbClr val="0000FF"/>
                </a:solidFill>
                <a:latin typeface="Arial Black" pitchFamily="34" charset="0"/>
              </a:rPr>
              <a:t>T.C.                                                                                        </a:t>
            </a:r>
            <a:r>
              <a:rPr lang="tr-TR" sz="2600" dirty="0">
                <a:solidFill>
                  <a:srgbClr val="0000FF"/>
                </a:solidFill>
                <a:latin typeface="Arial Black" pitchFamily="34" charset="0"/>
              </a:rPr>
              <a:t>KİLİS İL ÖZEL İDARESİ</a:t>
            </a:r>
            <a:r>
              <a:rPr lang="tr-TR" sz="26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tr-TR" sz="2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4294967295"/>
          </p:nvPr>
        </p:nvSpPr>
        <p:spPr>
          <a:xfrm>
            <a:off x="0" y="1643063"/>
            <a:ext cx="6400800" cy="3995737"/>
          </a:xfrm>
        </p:spPr>
        <p:txBody>
          <a:bodyPr/>
          <a:lstStyle/>
          <a:p>
            <a:pPr>
              <a:buNone/>
            </a:pPr>
            <a:r>
              <a:rPr lang="tr-TR" dirty="0"/>
              <a:t> </a:t>
            </a:r>
            <a:r>
              <a:rPr lang="tr-TR" dirty="0" smtClean="0"/>
              <a:t> </a:t>
            </a:r>
            <a:r>
              <a:rPr lang="tr-TR" dirty="0"/>
              <a:t> </a:t>
            </a:r>
            <a:r>
              <a:rPr lang="tr-TR" dirty="0" smtClean="0"/>
              <a:t> </a:t>
            </a:r>
            <a:r>
              <a:rPr lang="tr-TR" dirty="0"/>
              <a:t> </a:t>
            </a:r>
            <a:r>
              <a:rPr lang="tr-TR" dirty="0" smtClean="0"/>
              <a:t> </a:t>
            </a:r>
            <a:r>
              <a:rPr lang="tr-TR" dirty="0"/>
              <a:t> 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4 Resim" descr="esek-zeytini-ne-avrupa-ilgisi-4047922_991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0573"/>
            <a:ext cx="1743075" cy="173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YHAN ATES\Desktop\brifing\DSC02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2592" y="1144464"/>
            <a:ext cx="3059054" cy="2155949"/>
          </a:xfrm>
          <a:prstGeom prst="smileyFac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Dikdörtgen"/>
          <p:cNvSpPr/>
          <p:nvPr/>
        </p:nvSpPr>
        <p:spPr>
          <a:xfrm>
            <a:off x="0" y="578645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000" dirty="0" smtClean="0">
                <a:solidFill>
                  <a:srgbClr val="0000FF"/>
                </a:solidFill>
              </a:rPr>
              <a:t>İL KOORDİNASYON KURULU                    2018 YILI 1. DÖNEM                                    RAPORU</a:t>
            </a:r>
            <a:endParaRPr lang="tr-TR" sz="2000" dirty="0">
              <a:solidFill>
                <a:srgbClr val="0000FF"/>
              </a:solidFill>
            </a:endParaRPr>
          </a:p>
        </p:txBody>
      </p:sp>
      <p:pic>
        <p:nvPicPr>
          <p:cNvPr id="12" name="Picture 1" descr="IMG_0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071546"/>
            <a:ext cx="3086099" cy="2313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mustafa\Desktop\logo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647825" cy="1657350"/>
          </a:xfrm>
          <a:prstGeom prst="rect">
            <a:avLst/>
          </a:prstGeom>
          <a:noFill/>
        </p:spPr>
      </p:pic>
      <p:pic>
        <p:nvPicPr>
          <p:cNvPr id="14" name="2 Resim" descr="kil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98172" y="3170480"/>
            <a:ext cx="4686297" cy="3514723"/>
          </a:xfrm>
          <a:prstGeom prst="rect">
            <a:avLst/>
          </a:prstGeom>
        </p:spPr>
      </p:pic>
      <p:pic>
        <p:nvPicPr>
          <p:cNvPr id="15" name="Resim 14" descr="http://www.kilisozelidare.gov.tr/ortak_icerik/kilisozelidare/galeri/113/tn_20131126_1630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24" t="27078" r="37587" b="17821"/>
          <a:stretch>
            <a:fillRect/>
          </a:stretch>
        </p:blipFill>
        <p:spPr bwMode="auto">
          <a:xfrm>
            <a:off x="4279123" y="3170480"/>
            <a:ext cx="2571750" cy="1857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 descr="http://www.yakamozyakut.com.tr/images/haberler/kiliste_surahbil_bin_hasene_ra_ve_turbesi_h925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32" r="24666"/>
          <a:stretch/>
        </p:blipFill>
        <p:spPr bwMode="auto">
          <a:xfrm>
            <a:off x="6831822" y="3151430"/>
            <a:ext cx="2162176" cy="186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9" y="3300413"/>
            <a:ext cx="3562350" cy="2671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tafa\Desktop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7303"/>
            <a:ext cx="792089" cy="721417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970784" cy="522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96752"/>
            <a:ext cx="3960441" cy="5229200"/>
          </a:xfrm>
          <a:prstGeom prst="rect">
            <a:avLst/>
          </a:prstGeom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768679" y="187303"/>
            <a:ext cx="3419474" cy="552449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106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Impact"/>
              </a:rPr>
              <a:t>KİLİS İL ÖZEL İDARESİ</a:t>
            </a:r>
          </a:p>
        </p:txBody>
      </p:sp>
    </p:spTree>
    <p:extLst>
      <p:ext uri="{BB962C8B-B14F-4D97-AF65-F5344CB8AC3E}">
        <p14:creationId xmlns="" xmlns:p14="http://schemas.microsoft.com/office/powerpoint/2010/main" val="17415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ustafa\Desktop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20" y="116632"/>
            <a:ext cx="751187" cy="675799"/>
          </a:xfrm>
          <a:prstGeom prst="rect">
            <a:avLst/>
          </a:prstGeom>
          <a:noFill/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2192147"/>
              </p:ext>
            </p:extLst>
          </p:nvPr>
        </p:nvGraphicFramePr>
        <p:xfrm>
          <a:off x="395537" y="1340768"/>
          <a:ext cx="8352927" cy="4896544"/>
        </p:xfrm>
        <a:graphic>
          <a:graphicData uri="http://schemas.openxmlformats.org/drawingml/2006/table">
            <a:tbl>
              <a:tblPr/>
              <a:tblGrid>
                <a:gridCol w="2769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83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35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31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PROJE TUTARI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150.000,00 TL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31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ÖNCEKİ YILLAR HARCAMASI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31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YILI ÖDENEĞİ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150.000,00 TL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836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 HAKKINDA BİLGİ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Program  : 2 Proje Planlanmış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olup, 2 proje de tamamlanmıştır. İlave olarak 3 Adet Küçük Ölçekli Sulama ve HİS Göletleri (Karaçavuş, </a:t>
                      </a:r>
                      <a:r>
                        <a:rPr lang="tr-T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Kuzuini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tr-T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Hasancalı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)yapımı tamamlanmış olup </a:t>
                      </a:r>
                      <a:r>
                        <a:rPr lang="tr-T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Tokaçgemriği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köyünde HİS </a:t>
                      </a:r>
                      <a:r>
                        <a:rPr lang="tr-T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göleti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depo bakım onarımı yapılmıştır. İhtiyaç halinde HİS </a:t>
                      </a:r>
                      <a:r>
                        <a:rPr lang="tr-T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göleti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bakım ve onarım çalışmaları devam etmektedir.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2768679" y="187303"/>
            <a:ext cx="3419474" cy="552449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106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Impact"/>
              </a:rPr>
              <a:t>KİLİS İL ÖZEL İDARESİ</a:t>
            </a:r>
          </a:p>
        </p:txBody>
      </p:sp>
    </p:spTree>
    <p:extLst>
      <p:ext uri="{BB962C8B-B14F-4D97-AF65-F5344CB8AC3E}">
        <p14:creationId xmlns="" xmlns:p14="http://schemas.microsoft.com/office/powerpoint/2010/main" val="26282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tafa\Desktop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7303"/>
            <a:ext cx="792089" cy="721417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960441" cy="5544616"/>
          </a:xfrm>
          <a:prstGeom prst="rect">
            <a:avLst/>
          </a:prstGeom>
        </p:spPr>
      </p:pic>
      <p:pic>
        <p:nvPicPr>
          <p:cNvPr id="7" name="Picture 8" descr="C:\Users\user\Desktop\BRİFİNG\2016 yılı Yatırım Programına Ait Fotoğraflar\gölet çalışması\IMG-20161019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4154888" cy="5544616"/>
          </a:xfrm>
          <a:prstGeom prst="rect">
            <a:avLst/>
          </a:prstGeom>
          <a:noFill/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768679" y="187303"/>
            <a:ext cx="3419474" cy="552449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106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Impact"/>
              </a:rPr>
              <a:t>KİLİS İL ÖZEL İDARESİ</a:t>
            </a:r>
          </a:p>
        </p:txBody>
      </p:sp>
    </p:spTree>
    <p:extLst>
      <p:ext uri="{BB962C8B-B14F-4D97-AF65-F5344CB8AC3E}">
        <p14:creationId xmlns="" xmlns:p14="http://schemas.microsoft.com/office/powerpoint/2010/main" val="29974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sdad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104819"/>
            <a:ext cx="1065657" cy="1099"/>
          </a:xfrm>
          <a:prstGeom prst="rect">
            <a:avLst/>
          </a:prstGeom>
        </p:spPr>
      </p:pic>
      <p:pic>
        <p:nvPicPr>
          <p:cNvPr id="8" name="11 Resim" descr="asdad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705644"/>
            <a:ext cx="1065657" cy="1099"/>
          </a:xfrm>
          <a:prstGeom prst="rect">
            <a:avLst/>
          </a:prstGeom>
        </p:spPr>
      </p:pic>
      <p:pic>
        <p:nvPicPr>
          <p:cNvPr id="9" name="Picture 2" descr="C:\Users\mustafa\Desktop\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21" y="213037"/>
            <a:ext cx="1336032" cy="1127732"/>
          </a:xfrm>
          <a:prstGeom prst="rect">
            <a:avLst/>
          </a:prstGeom>
          <a:noFill/>
        </p:spPr>
      </p:pic>
      <p:sp>
        <p:nvSpPr>
          <p:cNvPr id="3" name="Metin kutusu 2"/>
          <p:cNvSpPr txBox="1"/>
          <p:nvPr/>
        </p:nvSpPr>
        <p:spPr>
          <a:xfrm>
            <a:off x="3203847" y="2492896"/>
            <a:ext cx="3183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dirty="0" smtClean="0"/>
              <a:t>ARZ EDERİM.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268033" y="3356992"/>
            <a:ext cx="305551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tr-TR" sz="2000" dirty="0"/>
          </a:p>
          <a:p>
            <a:pPr algn="ctr"/>
            <a:r>
              <a:rPr lang="tr-TR" sz="3200" dirty="0" smtClean="0"/>
              <a:t>Murat SARI</a:t>
            </a:r>
          </a:p>
          <a:p>
            <a:pPr algn="ctr"/>
            <a:r>
              <a:rPr lang="tr-TR" sz="3200" dirty="0" smtClean="0"/>
              <a:t>Vali Yardımcısı</a:t>
            </a:r>
            <a:endParaRPr lang="tr-TR" sz="3200" dirty="0"/>
          </a:p>
          <a:p>
            <a:pPr algn="ctr"/>
            <a:r>
              <a:rPr lang="tr-TR" sz="3200" dirty="0"/>
              <a:t>Genel </a:t>
            </a:r>
            <a:r>
              <a:rPr lang="tr-TR" sz="3200" dirty="0" smtClean="0"/>
              <a:t>Sekreter V.</a:t>
            </a:r>
            <a:endParaRPr lang="tr-TR" sz="3200" dirty="0"/>
          </a:p>
          <a:p>
            <a:endParaRPr lang="tr-TR" dirty="0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699792" y="404664"/>
            <a:ext cx="4412056" cy="623676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106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Impact"/>
              </a:rPr>
              <a:t>KİLİS İL ÖZEL İDARESİ</a:t>
            </a:r>
          </a:p>
        </p:txBody>
      </p:sp>
    </p:spTree>
    <p:extLst>
      <p:ext uri="{BB962C8B-B14F-4D97-AF65-F5344CB8AC3E}">
        <p14:creationId xmlns="" xmlns:p14="http://schemas.microsoft.com/office/powerpoint/2010/main" val="3059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3068748"/>
              </p:ext>
            </p:extLst>
          </p:nvPr>
        </p:nvGraphicFramePr>
        <p:xfrm>
          <a:off x="666007" y="404664"/>
          <a:ext cx="7715297" cy="5000658"/>
        </p:xfrm>
        <a:graphic>
          <a:graphicData uri="http://schemas.openxmlformats.org/drawingml/2006/table">
            <a:tbl>
              <a:tblPr/>
              <a:tblGrid>
                <a:gridCol w="669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9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99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9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99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99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99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998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998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2701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8843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989139">
                <a:tc gridSpan="12">
                  <a:txBody>
                    <a:bodyPr/>
                    <a:lstStyle/>
                    <a:p>
                      <a:pPr algn="ctr" fontAlgn="b"/>
                      <a:endParaRPr lang="tr-TR" sz="2100" b="0" i="0" u="none" strike="noStrike" dirty="0" smtClean="0">
                        <a:solidFill>
                          <a:srgbClr val="000099"/>
                        </a:solidFill>
                        <a:latin typeface="Swis721 BlkEx BT"/>
                      </a:endParaRPr>
                    </a:p>
                    <a:p>
                      <a:pPr algn="ctr" fontAlgn="b"/>
                      <a:r>
                        <a:rPr lang="tr-TR" sz="2100" b="0" i="0" u="none" strike="noStrike" dirty="0" smtClean="0">
                          <a:solidFill>
                            <a:srgbClr val="000099"/>
                          </a:solidFill>
                          <a:latin typeface="Swis721 BlkEx BT"/>
                        </a:rPr>
                        <a:t>KİLİS                                                                                                          </a:t>
                      </a:r>
                      <a:r>
                        <a:rPr lang="tr-TR" sz="2100" b="0" i="0" u="none" strike="noStrike" dirty="0">
                          <a:solidFill>
                            <a:srgbClr val="000099"/>
                          </a:solidFill>
                          <a:latin typeface="Swis721 BlkEx BT"/>
                        </a:rPr>
                        <a:t>İL ÖZEL İDARESİ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19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19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19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19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19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19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19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19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19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19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42037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tr-TR" sz="1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tr-TR" sz="1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tr-TR" sz="1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tr-TR" sz="1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5171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tr-TR" sz="2100" b="0" i="0" u="none" strike="noStrike" dirty="0">
                          <a:solidFill>
                            <a:srgbClr val="000099"/>
                          </a:solidFill>
                          <a:latin typeface="Swis721 BlkCn BT"/>
                        </a:rPr>
                        <a:t>İL KOORDİNASYON KURULU                                                                                       </a:t>
                      </a:r>
                      <a:r>
                        <a:rPr lang="tr-TR" sz="2100" b="0" i="0" u="none" strike="noStrike" dirty="0" smtClean="0">
                          <a:solidFill>
                            <a:srgbClr val="000099"/>
                          </a:solidFill>
                          <a:latin typeface="Swis721 BlkCn BT"/>
                        </a:rPr>
                        <a:t>2018 </a:t>
                      </a:r>
                      <a:r>
                        <a:rPr lang="tr-TR" sz="2100" b="0" i="0" u="none" strike="noStrike" dirty="0">
                          <a:solidFill>
                            <a:srgbClr val="000099"/>
                          </a:solidFill>
                          <a:latin typeface="Swis721 BlkCn BT"/>
                        </a:rPr>
                        <a:t>YILI </a:t>
                      </a:r>
                      <a:r>
                        <a:rPr lang="tr-TR" sz="2100" b="0" i="0" u="none" strike="noStrike" dirty="0" smtClean="0">
                          <a:solidFill>
                            <a:srgbClr val="000099"/>
                          </a:solidFill>
                          <a:latin typeface="Swis721 BlkCn BT"/>
                        </a:rPr>
                        <a:t>1. </a:t>
                      </a:r>
                      <a:r>
                        <a:rPr lang="tr-TR" sz="2100" b="0" i="0" u="none" strike="noStrike" dirty="0">
                          <a:solidFill>
                            <a:srgbClr val="000099"/>
                          </a:solidFill>
                          <a:latin typeface="Swis721 BlkCn BT"/>
                        </a:rPr>
                        <a:t>DÖNEM TOPLANTISI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5857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tr-TR" sz="2100" b="0" i="0" u="none" strike="noStrike" dirty="0">
                          <a:solidFill>
                            <a:srgbClr val="000099"/>
                          </a:solidFill>
                          <a:latin typeface="Swis721 BlkEx BT"/>
                        </a:rPr>
                        <a:t>RAPORU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2834657"/>
              </p:ext>
            </p:extLst>
          </p:nvPr>
        </p:nvGraphicFramePr>
        <p:xfrm>
          <a:off x="1467904" y="5405322"/>
          <a:ext cx="6168008" cy="1112612"/>
        </p:xfrm>
        <a:graphic>
          <a:graphicData uri="http://schemas.openxmlformats.org/drawingml/2006/table">
            <a:tbl>
              <a:tblPr/>
              <a:tblGrid>
                <a:gridCol w="3213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4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126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HAZIRLAYAN</a:t>
                      </a:r>
                    </a:p>
                    <a:p>
                      <a:pPr algn="ctr" fontAlgn="ctr"/>
                      <a:endParaRPr lang="tr-TR" sz="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tr-TR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Mukaddes ÖNAL</a:t>
                      </a:r>
                    </a:p>
                    <a:p>
                      <a:pPr algn="ctr" fontAlgn="ctr"/>
                      <a:r>
                        <a:rPr lang="tr-TR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Plan </a:t>
                      </a:r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Proje Yatırım ve İnşaat </a:t>
                      </a:r>
                      <a:r>
                        <a:rPr lang="tr-TR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Müdürü</a:t>
                      </a:r>
                      <a:endParaRPr lang="tr-TR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KURULUŞ YETKİLİSİ </a:t>
                      </a:r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tr-TR" sz="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Murat SARI</a:t>
                      </a:r>
                    </a:p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Vali Yardımcısı</a:t>
                      </a:r>
                    </a:p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Genel Sekreter V.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mustafa\Desktop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16832"/>
            <a:ext cx="2120056" cy="2132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tafa\Desktop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6571"/>
            <a:ext cx="1008112" cy="811115"/>
          </a:xfrm>
          <a:prstGeom prst="rect">
            <a:avLst/>
          </a:prstGeom>
          <a:noFill/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381188"/>
              </p:ext>
            </p:extLst>
          </p:nvPr>
        </p:nvGraphicFramePr>
        <p:xfrm>
          <a:off x="539552" y="1636236"/>
          <a:ext cx="8208912" cy="4745090"/>
        </p:xfrm>
        <a:graphic>
          <a:graphicData uri="http://schemas.openxmlformats.org/drawingml/2006/table">
            <a:tbl>
              <a:tblPr/>
              <a:tblGrid>
                <a:gridCol w="57042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4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7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PROJE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7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 PROGRAMDAKİ PROJE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7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PROJE TUTARI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44.805.000,00 TL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7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ÖNCEKİ YILLAR HARCAMASI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7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YILI ÖDENEĞİ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10.276.000,00 TL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7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DÖNEM SONU YAPILAN HARCAMA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6.840.319,00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7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PARASAL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GERÇEKLEŞME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768679" y="187303"/>
            <a:ext cx="3419474" cy="552449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106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Impact"/>
              </a:rPr>
              <a:t>KİLİS İL ÖZEL İDARESİ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2768679" y="187303"/>
            <a:ext cx="3419474" cy="552449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106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Impact"/>
              </a:rPr>
              <a:t>KİLİS İL ÖZEL İDARESİ</a:t>
            </a:r>
          </a:p>
        </p:txBody>
      </p:sp>
      <p:pic>
        <p:nvPicPr>
          <p:cNvPr id="3074" name="Picture 2" descr="C:\Users\mustafa\Desktop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7303"/>
            <a:ext cx="792089" cy="721417"/>
          </a:xfrm>
          <a:prstGeom prst="rect">
            <a:avLst/>
          </a:prstGeom>
          <a:noFill/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9085313"/>
              </p:ext>
            </p:extLst>
          </p:nvPr>
        </p:nvGraphicFramePr>
        <p:xfrm>
          <a:off x="251521" y="1052735"/>
          <a:ext cx="8568952" cy="5328591"/>
        </p:xfrm>
        <a:graphic>
          <a:graphicData uri="http://schemas.openxmlformats.org/drawingml/2006/table">
            <a:tbl>
              <a:tblPr/>
              <a:tblGrid>
                <a:gridCol w="2144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4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44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KÖY YOLLARI</a:t>
                      </a:r>
                    </a:p>
                  </a:txBody>
                  <a:tcPr marL="7839" marR="7839" marT="7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4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 TUTARI</a:t>
                      </a:r>
                    </a:p>
                  </a:txBody>
                  <a:tcPr marL="7839" marR="7839" marT="7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42.635.000,00 TL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" marR="7839" marT="7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64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ÖNCEKİ YILLAR HARCAMASI</a:t>
                      </a:r>
                    </a:p>
                  </a:txBody>
                  <a:tcPr marL="7839" marR="7839" marT="7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39" marR="7839" marT="7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64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YILI ÖDENEĞİ</a:t>
                      </a:r>
                    </a:p>
                  </a:txBody>
                  <a:tcPr marL="7839" marR="7839" marT="7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8.803.752,00 TL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" marR="7839" marT="7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46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HAKKINDA BİLGİ</a:t>
                      </a:r>
                    </a:p>
                  </a:txBody>
                  <a:tcPr marL="7839" marR="7839" marT="7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ve Ek Program :Program dışı projelerle birlikte toplam 208 proje  planlanmış olup,  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proje tamamlanmış ve geriye kalan 28 projeye başlanamamıştır. 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Söz konusu projeler kapsamında 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49,2 km stabilize yol yapılması planlanmış olup,107,50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 Stabilize kaplama yapılmıştır. 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Sanat yapısı olarak 5 adet menfez yapılması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planlanmış 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olup  şuana kadar 36 adet menfez yapılmıştır. Merkez köy ve ilçelerde 2017 yılı içerisinde 482.199 m2 kilit taşı yapılmıştır. Yol bakım onarımı olarak 1.000 ton yama malzemesi planlanmış olup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6.137 ton yama malzemesi ile köy yollarında bakım onarım yapılmıştır. İl genelinde köylerimizde 67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adet harabe temizleme çalışması yapılmıştır. İş </a:t>
                      </a:r>
                      <a:r>
                        <a:rPr lang="tr-T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Makinası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Alımı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Kiralamalarında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2 adet  Binek Araç alımı yapılarak İdaremizce hizmete sunulmuştur. Ayrıca köy yollarında kullanılmak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üzere silindir ve </a:t>
                      </a:r>
                      <a:r>
                        <a:rPr lang="tr-TR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arazöz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kiralanması  yapılmıştır. 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 greyderli yol bakım çalışması planlanmış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olup 402 km greyderli çalışma yapılmıştır. 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km dozerli yol yapım ve bakım çalışması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planlanmış olup 51 km dozerli yol bakım çalışması yapılmıştır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59 köyde mezarlık temizliği çalışmaları tamamlanmıştır.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250 km sıcak kaplama asfalt çalışması olarak 28 adet proje planlanmış olup, bu projelere ödenek  yetersizliği sebebiyle başlanamamıştır.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" marR="7839" marT="7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136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tafa\Desktop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7303"/>
            <a:ext cx="792089" cy="721417"/>
          </a:xfrm>
          <a:prstGeom prst="rect">
            <a:avLst/>
          </a:prstGeom>
          <a:noFill/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975332"/>
            <a:ext cx="3960441" cy="28803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947827"/>
            <a:ext cx="3960441" cy="291942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37" y="3976254"/>
            <a:ext cx="3944920" cy="287939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36" y="908719"/>
            <a:ext cx="3944921" cy="2958535"/>
          </a:xfrm>
          <a:prstGeom prst="rect">
            <a:avLst/>
          </a:prstGeom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768679" y="187303"/>
            <a:ext cx="3419474" cy="552449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106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Impact"/>
              </a:rPr>
              <a:t>KİLİS İL ÖZEL İDARESİ</a:t>
            </a:r>
          </a:p>
        </p:txBody>
      </p:sp>
    </p:spTree>
    <p:extLst>
      <p:ext uri="{BB962C8B-B14F-4D97-AF65-F5344CB8AC3E}">
        <p14:creationId xmlns="" xmlns:p14="http://schemas.microsoft.com/office/powerpoint/2010/main" val="8323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tafa\Desktop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7303"/>
            <a:ext cx="792089" cy="721417"/>
          </a:xfrm>
          <a:prstGeom prst="rect">
            <a:avLst/>
          </a:prstGeom>
          <a:noFill/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947827"/>
            <a:ext cx="3960441" cy="288032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47827"/>
            <a:ext cx="3960441" cy="288032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975332"/>
            <a:ext cx="3960441" cy="28803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75332"/>
            <a:ext cx="3970784" cy="2882668"/>
          </a:xfrm>
          <a:prstGeom prst="rect">
            <a:avLst/>
          </a:prstGeom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768679" y="187303"/>
            <a:ext cx="3419474" cy="552449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106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Impact"/>
              </a:rPr>
              <a:t>KİLİS İL ÖZEL İDARESİ</a:t>
            </a:r>
          </a:p>
        </p:txBody>
      </p:sp>
    </p:spTree>
    <p:extLst>
      <p:ext uri="{BB962C8B-B14F-4D97-AF65-F5344CB8AC3E}">
        <p14:creationId xmlns="" xmlns:p14="http://schemas.microsoft.com/office/powerpoint/2010/main" val="16695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sdad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104819"/>
            <a:ext cx="1065657" cy="1099"/>
          </a:xfrm>
          <a:prstGeom prst="rect">
            <a:avLst/>
          </a:prstGeom>
        </p:spPr>
      </p:pic>
      <p:pic>
        <p:nvPicPr>
          <p:cNvPr id="8" name="11 Resim" descr="asdad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705644"/>
            <a:ext cx="1065657" cy="1099"/>
          </a:xfrm>
          <a:prstGeom prst="rect">
            <a:avLst/>
          </a:prstGeom>
        </p:spPr>
      </p:pic>
      <p:pic>
        <p:nvPicPr>
          <p:cNvPr id="10" name="Picture 2" descr="C:\Users\mustafa\Desktop\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936103" cy="720080"/>
          </a:xfrm>
          <a:prstGeom prst="rect">
            <a:avLst/>
          </a:prstGeom>
          <a:noFill/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6617289"/>
              </p:ext>
            </p:extLst>
          </p:nvPr>
        </p:nvGraphicFramePr>
        <p:xfrm>
          <a:off x="362095" y="1124744"/>
          <a:ext cx="8314361" cy="5184575"/>
        </p:xfrm>
        <a:graphic>
          <a:graphicData uri="http://schemas.openxmlformats.org/drawingml/2006/table">
            <a:tbl>
              <a:tblPr/>
              <a:tblGrid>
                <a:gridCol w="2756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57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93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İÇME SULARI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57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PROJE TUTARI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720.000,00 TL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57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ÖNCEKİ YILLAR HARCAMASI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57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YILI ÖDENEĞİ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720.000,00 TL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779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 HAKKINDA BİLGİ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Program :Ek projeler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dahil 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 proje kapsamında 27,000 m HDPE ve PVC Boru ve </a:t>
                      </a:r>
                      <a:r>
                        <a:rPr lang="tr-T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Fitings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malzeme alımı yapılmıştır. İçme suyu Bakım Onarım Projesi kapsamında 20 köye 5.100 m hat döşenerek şebeke yenilemesi yapılmış olup, 102 köye 9.000 m boru kullanılarak şebeke onarımı yapılmıştır.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51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Köye 7102 m sondaj yapılmış olup 26 âdetinden olumlu sonuç alınmıştır. 137 adet de sondaj denemesi yapılmıştır.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768679" y="187303"/>
            <a:ext cx="3419474" cy="552449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106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Impact"/>
              </a:rPr>
              <a:t>KİLİS İL ÖZEL İDARESİ</a:t>
            </a:r>
          </a:p>
        </p:txBody>
      </p:sp>
    </p:spTree>
    <p:extLst>
      <p:ext uri="{BB962C8B-B14F-4D97-AF65-F5344CB8AC3E}">
        <p14:creationId xmlns="" xmlns:p14="http://schemas.microsoft.com/office/powerpoint/2010/main" val="39216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tafa\Desktop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7303"/>
            <a:ext cx="792089" cy="721417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3970784" cy="291942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3975332"/>
            <a:ext cx="3960441" cy="28826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75332"/>
            <a:ext cx="3970784" cy="28826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908720"/>
            <a:ext cx="3960441" cy="2919427"/>
          </a:xfrm>
          <a:prstGeom prst="rect">
            <a:avLst/>
          </a:prstGeom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2768679" y="187303"/>
            <a:ext cx="3419474" cy="552449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106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Impact"/>
              </a:rPr>
              <a:t>KİLİS İL ÖZEL İDARESİ</a:t>
            </a:r>
          </a:p>
        </p:txBody>
      </p:sp>
    </p:spTree>
    <p:extLst>
      <p:ext uri="{BB962C8B-B14F-4D97-AF65-F5344CB8AC3E}">
        <p14:creationId xmlns="" xmlns:p14="http://schemas.microsoft.com/office/powerpoint/2010/main" val="8774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sdad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104819"/>
            <a:ext cx="1065657" cy="1099"/>
          </a:xfrm>
          <a:prstGeom prst="rect">
            <a:avLst/>
          </a:prstGeom>
        </p:spPr>
      </p:pic>
      <p:pic>
        <p:nvPicPr>
          <p:cNvPr id="8" name="11 Resim" descr="asdad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6705644"/>
            <a:ext cx="1065657" cy="1099"/>
          </a:xfrm>
          <a:prstGeom prst="rect">
            <a:avLst/>
          </a:prstGeom>
        </p:spPr>
      </p:pic>
      <p:pic>
        <p:nvPicPr>
          <p:cNvPr id="9" name="Picture 2" descr="C:\Users\mustafa\Desktop\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95" y="196700"/>
            <a:ext cx="825529" cy="712019"/>
          </a:xfrm>
          <a:prstGeom prst="rect">
            <a:avLst/>
          </a:prstGeom>
          <a:noFill/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6431698"/>
              </p:ext>
            </p:extLst>
          </p:nvPr>
        </p:nvGraphicFramePr>
        <p:xfrm>
          <a:off x="292420" y="980729"/>
          <a:ext cx="8528052" cy="5472606"/>
        </p:xfrm>
        <a:graphic>
          <a:graphicData uri="http://schemas.openxmlformats.org/drawingml/2006/table">
            <a:tbl>
              <a:tblPr/>
              <a:tblGrid>
                <a:gridCol w="28274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00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56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İSKAN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60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PROJE TUTARI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1.300.000,00 TL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60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ÖNCEKİ YILLAR HARCAMASI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60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YILI ÖDENEĞİ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400.000,00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87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 HAKKINDA BİLGİ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Program  :3 proje Planlanmış olup ek projelerle 7 proje olmuştur. Bu</a:t>
                      </a:r>
                      <a:r>
                        <a:rPr lang="tr-T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kapsamında 20.100 m </a:t>
                      </a:r>
                      <a:r>
                        <a:rPr lang="tr-T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Korige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Boru alımı yapılarak kanalizasyon hattı ve bakım onarım çalışmaları yapılmıştır. Rögar yapımı için malzeme alımı yapılmıştır. 74 köye 11.825 m Kanalizasyon hattı döşenmiş ve bakım onarımı yapılmıştır.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2768679" y="187303"/>
            <a:ext cx="3419474" cy="552449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1106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tr-T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  <a:latin typeface="Impact"/>
              </a:rPr>
              <a:t>KİLİS İL ÖZEL İDARESİ</a:t>
            </a:r>
          </a:p>
        </p:txBody>
      </p:sp>
    </p:spTree>
    <p:extLst>
      <p:ext uri="{BB962C8B-B14F-4D97-AF65-F5344CB8AC3E}">
        <p14:creationId xmlns="" xmlns:p14="http://schemas.microsoft.com/office/powerpoint/2010/main" val="25557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557</Words>
  <Application>Microsoft Office PowerPoint</Application>
  <PresentationFormat>Ekran Gösterisi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T.C.                                                                                        KİLİS İL ÖZEL İDARESİ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                                                                                        KİLİS İL ÖZEL İDARESİ</dc:title>
  <dc:creator>huzur bilgisayar</dc:creator>
  <cp:lastModifiedBy>ilhan tarhan</cp:lastModifiedBy>
  <cp:revision>395</cp:revision>
  <cp:lastPrinted>2017-07-17T13:49:17Z</cp:lastPrinted>
  <dcterms:created xsi:type="dcterms:W3CDTF">2013-01-10T07:20:25Z</dcterms:created>
  <dcterms:modified xsi:type="dcterms:W3CDTF">2018-01-15T12:26:57Z</dcterms:modified>
</cp:coreProperties>
</file>