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568" r:id="rId2"/>
    <p:sldId id="570" r:id="rId3"/>
    <p:sldId id="538" r:id="rId4"/>
    <p:sldId id="539" r:id="rId5"/>
    <p:sldId id="540" r:id="rId6"/>
    <p:sldId id="574" r:id="rId7"/>
    <p:sldId id="541" r:id="rId8"/>
    <p:sldId id="542" r:id="rId9"/>
    <p:sldId id="543" r:id="rId10"/>
    <p:sldId id="576" r:id="rId11"/>
    <p:sldId id="577" r:id="rId12"/>
    <p:sldId id="578" r:id="rId13"/>
    <p:sldId id="545" r:id="rId14"/>
    <p:sldId id="546" r:id="rId15"/>
    <p:sldId id="579" r:id="rId16"/>
    <p:sldId id="580" r:id="rId17"/>
    <p:sldId id="581" r:id="rId18"/>
    <p:sldId id="575" r:id="rId19"/>
    <p:sldId id="553" r:id="rId20"/>
    <p:sldId id="554" r:id="rId21"/>
    <p:sldId id="555" r:id="rId22"/>
    <p:sldId id="557" r:id="rId23"/>
    <p:sldId id="558" r:id="rId24"/>
    <p:sldId id="559" r:id="rId25"/>
    <p:sldId id="560" r:id="rId26"/>
    <p:sldId id="561" r:id="rId27"/>
    <p:sldId id="562" r:id="rId28"/>
    <p:sldId id="565" r:id="rId29"/>
    <p:sldId id="566" r:id="rId30"/>
    <p:sldId id="573" r:id="rId31"/>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3F0"/>
    <a:srgbClr val="AED4D6"/>
    <a:srgbClr val="AED4D7"/>
    <a:srgbClr val="EDFAF9"/>
    <a:srgbClr val="D1E6E7"/>
    <a:srgbClr val="7EB9BC"/>
    <a:srgbClr val="75C2BD"/>
    <a:srgbClr val="D4E1E3"/>
    <a:srgbClr val="CAE1E3"/>
    <a:srgbClr val="6DBC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113" d="100"/>
          <a:sy n="113" d="100"/>
        </p:scale>
        <p:origin x="32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A213134-355B-4971-AC7E-BC699342FE45}" type="datetimeFigureOut">
              <a:rPr lang="tr-TR" smtClean="0"/>
              <a:pPr/>
              <a:t>12.01.2018</a:t>
            </a:fld>
            <a:endParaRPr lang="tr-TR"/>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F152DF2-6307-4BED-A1E6-E341F055859F}" type="slidenum">
              <a:rPr lang="tr-TR" smtClean="0"/>
              <a:pPr/>
              <a:t>‹#›</a:t>
            </a:fld>
            <a:endParaRPr lang="tr-TR"/>
          </a:p>
        </p:txBody>
      </p:sp>
    </p:spTree>
    <p:extLst>
      <p:ext uri="{BB962C8B-B14F-4D97-AF65-F5344CB8AC3E}">
        <p14:creationId xmlns:p14="http://schemas.microsoft.com/office/powerpoint/2010/main" val="2329729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ayt Görüntüsü Yer Tutucusu 1"/>
          <p:cNvSpPr>
            <a:spLocks noGrp="1" noRot="1" noChangeAspect="1" noTextEdit="1"/>
          </p:cNvSpPr>
          <p:nvPr>
            <p:ph type="sldImg"/>
          </p:nvPr>
        </p:nvSpPr>
        <p:spPr bwMode="auto">
          <a:xfrm>
            <a:off x="106363" y="739775"/>
            <a:ext cx="6584950" cy="3705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512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3366E05-7903-45B1-A6EA-F4EB139A3479}" type="slidenum">
              <a:rPr lang="tr-TR" altLang="tr-TR" smtClean="0"/>
              <a:pPr/>
              <a:t>1</a:t>
            </a:fld>
            <a:endParaRPr lang="tr-TR" altLang="tr-TR" smtClean="0"/>
          </a:p>
        </p:txBody>
      </p:sp>
    </p:spTree>
    <p:extLst>
      <p:ext uri="{BB962C8B-B14F-4D97-AF65-F5344CB8AC3E}">
        <p14:creationId xmlns:p14="http://schemas.microsoft.com/office/powerpoint/2010/main" val="76972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r-TR" altLang="tr-TR" smtClean="0"/>
          </a:p>
        </p:txBody>
      </p:sp>
    </p:spTree>
    <p:extLst>
      <p:ext uri="{BB962C8B-B14F-4D97-AF65-F5344CB8AC3E}">
        <p14:creationId xmlns:p14="http://schemas.microsoft.com/office/powerpoint/2010/main" val="8902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C41342A-4E88-40C5-8B37-2B00B81C8B54}" type="datetime1">
              <a:rPr lang="tr-TR" smtClean="0"/>
              <a:pPr/>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1832572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16B6A98-C98D-4BC8-9284-1CDC42CA4F05}" type="datetime1">
              <a:rPr lang="tr-TR" smtClean="0"/>
              <a:pPr/>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225277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88F7A8D-22CF-4028-A26A-09AA5161783E}" type="datetime1">
              <a:rPr lang="tr-TR" smtClean="0"/>
              <a:pPr/>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249383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444B0AD-06AD-4B13-981B-E75C449A351D}" type="datetime1">
              <a:rPr lang="tr-TR" smtClean="0"/>
              <a:pPr/>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33075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Ana metin stillerini düzenlemek için tıklatın</a:t>
            </a:r>
          </a:p>
        </p:txBody>
      </p:sp>
      <p:sp>
        <p:nvSpPr>
          <p:cNvPr id="4" name="Date Placeholder 3"/>
          <p:cNvSpPr>
            <a:spLocks noGrp="1"/>
          </p:cNvSpPr>
          <p:nvPr>
            <p:ph type="dt" sz="half" idx="10"/>
          </p:nvPr>
        </p:nvSpPr>
        <p:spPr/>
        <p:txBody>
          <a:bodyPr/>
          <a:lstStyle/>
          <a:p>
            <a:fld id="{6BF6E7B3-07ED-4DA5-AE50-7094B449CCB4}" type="datetime1">
              <a:rPr lang="tr-TR" smtClean="0"/>
              <a:pPr/>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195201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8598076-56FF-4C7F-968D-A2629728A6DD}" type="datetime1">
              <a:rPr lang="tr-TR" smtClean="0"/>
              <a:pPr/>
              <a:t>12.01.2018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1721834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4" name="Content Placeholder 3"/>
          <p:cNvSpPr>
            <a:spLocks noGrp="1"/>
          </p:cNvSpPr>
          <p:nvPr>
            <p:ph sz="half" idx="2"/>
          </p:nvPr>
        </p:nvSpPr>
        <p:spPr>
          <a:xfrm>
            <a:off x="839789" y="2505075"/>
            <a:ext cx="5157787" cy="368458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tıklatın</a:t>
            </a:r>
          </a:p>
        </p:txBody>
      </p:sp>
      <p:sp>
        <p:nvSpPr>
          <p:cNvPr id="6" name="Content Placeholder 5"/>
          <p:cNvSpPr>
            <a:spLocks noGrp="1"/>
          </p:cNvSpPr>
          <p:nvPr>
            <p:ph sz="quarter" idx="4"/>
          </p:nvPr>
        </p:nvSpPr>
        <p:spPr>
          <a:xfrm>
            <a:off x="6172201" y="2505075"/>
            <a:ext cx="5183188" cy="3684588"/>
          </a:xfrm>
        </p:spPr>
        <p:txBody>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9A470E2-8D34-45A2-A445-3ED7918C66BD}" type="datetime1">
              <a:rPr lang="tr-TR" smtClean="0"/>
              <a:pPr/>
              <a:t>12.01.2018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3213200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3EAF1A9-3339-43B9-98AA-DEACF780C4E3}" type="datetime1">
              <a:rPr lang="tr-TR" smtClean="0"/>
              <a:pPr/>
              <a:t>12.01.2018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3587125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A9403-D602-47BD-B2C6-81C14CFC0CB7}" type="datetime1">
              <a:rPr lang="tr-TR" smtClean="0"/>
              <a:pPr/>
              <a:t>12.01.2018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195938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Ana metin stillerini düzenlemek için tıklatın</a:t>
            </a:r>
          </a:p>
        </p:txBody>
      </p:sp>
      <p:sp>
        <p:nvSpPr>
          <p:cNvPr id="5" name="Date Placeholder 4"/>
          <p:cNvSpPr>
            <a:spLocks noGrp="1"/>
          </p:cNvSpPr>
          <p:nvPr>
            <p:ph type="dt" sz="half" idx="10"/>
          </p:nvPr>
        </p:nvSpPr>
        <p:spPr/>
        <p:txBody>
          <a:bodyPr/>
          <a:lstStyle/>
          <a:p>
            <a:fld id="{E187A991-BEAB-45BC-86DA-58FBB491F7A2}" type="datetime1">
              <a:rPr lang="tr-TR" smtClean="0"/>
              <a:pPr/>
              <a:t>12.01.2018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1737903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Resmi yer tutucuya sürükleyin veya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Ana metin stillerini düzenlemek için tıklatın</a:t>
            </a:r>
          </a:p>
        </p:txBody>
      </p:sp>
      <p:sp>
        <p:nvSpPr>
          <p:cNvPr id="5" name="Date Placeholder 4"/>
          <p:cNvSpPr>
            <a:spLocks noGrp="1"/>
          </p:cNvSpPr>
          <p:nvPr>
            <p:ph type="dt" sz="half" idx="10"/>
          </p:nvPr>
        </p:nvSpPr>
        <p:spPr/>
        <p:txBody>
          <a:bodyPr/>
          <a:lstStyle/>
          <a:p>
            <a:fld id="{7D2205A7-6B88-4027-B16A-03FEFA7301B5}" type="datetime1">
              <a:rPr lang="tr-TR" smtClean="0"/>
              <a:pPr/>
              <a:t>12.01.2018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2C3B8B3-F421-924C-9E16-791329F0FE9B}" type="slidenum">
              <a:rPr lang="tr-TR" smtClean="0"/>
              <a:pPr/>
              <a:t>‹#›</a:t>
            </a:fld>
            <a:endParaRPr lang="tr-TR"/>
          </a:p>
        </p:txBody>
      </p:sp>
    </p:spTree>
    <p:extLst>
      <p:ext uri="{BB962C8B-B14F-4D97-AF65-F5344CB8AC3E}">
        <p14:creationId xmlns:p14="http://schemas.microsoft.com/office/powerpoint/2010/main" val="237017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Ana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BD9A8-0175-44D4-BB59-8DB27C0C186D}" type="datetime1">
              <a:rPr lang="tr-TR" smtClean="0"/>
              <a:pPr/>
              <a:t>12.01.2018</a:t>
            </a:fld>
            <a:endParaRPr lang="tr-T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3B8B3-F421-924C-9E16-791329F0FE9B}" type="slidenum">
              <a:rPr lang="tr-TR" smtClean="0"/>
              <a:pPr/>
              <a:t>‹#›</a:t>
            </a:fld>
            <a:endParaRPr lang="tr-TR"/>
          </a:p>
        </p:txBody>
      </p:sp>
    </p:spTree>
    <p:extLst>
      <p:ext uri="{BB962C8B-B14F-4D97-AF65-F5344CB8AC3E}">
        <p14:creationId xmlns:p14="http://schemas.microsoft.com/office/powerpoint/2010/main" val="3565755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 Metin Yer Tutucusu"/>
          <p:cNvSpPr>
            <a:spLocks noGrp="1"/>
          </p:cNvSpPr>
          <p:nvPr>
            <p:ph idx="1"/>
          </p:nvPr>
        </p:nvSpPr>
        <p:spPr>
          <a:xfrm>
            <a:off x="1981200" y="476251"/>
            <a:ext cx="8229600" cy="5649913"/>
          </a:xfrm>
        </p:spPr>
        <p:txBody>
          <a:bodyPr rtlCol="0">
            <a:normAutofit/>
          </a:bodyPr>
          <a:lstStyle/>
          <a:p>
            <a:pPr algn="ctr">
              <a:buNone/>
              <a:defRPr/>
            </a:pPr>
            <a:endParaRPr lang="tr-TR" sz="4400" b="1" dirty="0">
              <a:solidFill>
                <a:srgbClr val="FF0000"/>
              </a:solidFill>
              <a:effectLst>
                <a:outerShdw blurRad="38100" dist="38100" dir="2700000" algn="tl">
                  <a:srgbClr val="000000">
                    <a:alpha val="43137"/>
                  </a:srgbClr>
                </a:outerShdw>
              </a:effectLst>
            </a:endParaRPr>
          </a:p>
          <a:p>
            <a:pPr algn="ctr">
              <a:buNone/>
              <a:defRPr/>
            </a:pPr>
            <a:r>
              <a:rPr lang="tr-TR" sz="4400" b="1" dirty="0">
                <a:solidFill>
                  <a:srgbClr val="FF0000"/>
                </a:solidFill>
                <a:effectLst>
                  <a:outerShdw blurRad="38100" dist="38100" dir="2700000" algn="tl">
                    <a:srgbClr val="000000">
                      <a:alpha val="43137"/>
                    </a:srgbClr>
                  </a:outerShdw>
                </a:effectLst>
              </a:rPr>
              <a:t>KİLİS İL SAĞLIK</a:t>
            </a:r>
          </a:p>
          <a:p>
            <a:pPr algn="ctr">
              <a:buNone/>
              <a:defRPr/>
            </a:pPr>
            <a:r>
              <a:rPr lang="tr-TR" sz="4400" b="1" dirty="0">
                <a:solidFill>
                  <a:srgbClr val="FF0000"/>
                </a:solidFill>
                <a:effectLst>
                  <a:outerShdw blurRad="38100" dist="38100" dir="2700000" algn="tl">
                    <a:srgbClr val="000000">
                      <a:alpha val="43137"/>
                    </a:srgbClr>
                  </a:outerShdw>
                </a:effectLst>
              </a:rPr>
              <a:t>MÜDÜRLÜĞÜ</a:t>
            </a:r>
          </a:p>
          <a:p>
            <a:pPr algn="ctr">
              <a:buNone/>
              <a:defRPr/>
            </a:pPr>
            <a:endParaRPr lang="tr-TR" sz="3600" b="1" dirty="0">
              <a:solidFill>
                <a:srgbClr val="FF0000"/>
              </a:solidFill>
              <a:effectLst>
                <a:outerShdw blurRad="38100" dist="38100" dir="2700000" algn="tl">
                  <a:srgbClr val="000000">
                    <a:alpha val="43137"/>
                  </a:srgbClr>
                </a:outerShdw>
              </a:effectLst>
            </a:endParaRPr>
          </a:p>
          <a:p>
            <a:pPr algn="ctr">
              <a:buNone/>
              <a:defRPr/>
            </a:pPr>
            <a:r>
              <a:rPr lang="tr-TR" sz="3600" b="1" dirty="0" smtClean="0">
                <a:solidFill>
                  <a:srgbClr val="FF0000"/>
                </a:solidFill>
                <a:effectLst>
                  <a:outerShdw blurRad="38100" dist="38100" dir="2700000" algn="tl">
                    <a:srgbClr val="000000">
                      <a:alpha val="43137"/>
                    </a:srgbClr>
                  </a:outerShdw>
                </a:effectLst>
              </a:rPr>
              <a:t>2018 </a:t>
            </a:r>
            <a:r>
              <a:rPr lang="tr-TR" sz="3600" b="1" dirty="0">
                <a:solidFill>
                  <a:srgbClr val="FF0000"/>
                </a:solidFill>
                <a:effectLst>
                  <a:outerShdw blurRad="38100" dist="38100" dir="2700000" algn="tl">
                    <a:srgbClr val="000000">
                      <a:alpha val="43137"/>
                    </a:srgbClr>
                  </a:outerShdw>
                </a:effectLst>
              </a:rPr>
              <a:t>YILI </a:t>
            </a:r>
            <a:r>
              <a:rPr lang="tr-TR" sz="3600" b="1" dirty="0">
                <a:solidFill>
                  <a:srgbClr val="FF0000"/>
                </a:solidFill>
                <a:effectLst>
                  <a:outerShdw blurRad="38100" dist="38100" dir="2700000" algn="tl">
                    <a:srgbClr val="000000">
                      <a:alpha val="43137"/>
                    </a:srgbClr>
                  </a:outerShdw>
                </a:effectLst>
              </a:rPr>
              <a:t>1</a:t>
            </a:r>
            <a:r>
              <a:rPr lang="tr-TR" sz="3600" b="1" dirty="0" smtClean="0">
                <a:solidFill>
                  <a:srgbClr val="FF0000"/>
                </a:solidFill>
                <a:effectLst>
                  <a:outerShdw blurRad="38100" dist="38100" dir="2700000" algn="tl">
                    <a:srgbClr val="000000">
                      <a:alpha val="43137"/>
                    </a:srgbClr>
                  </a:outerShdw>
                </a:effectLst>
              </a:rPr>
              <a:t>.DÖNEM </a:t>
            </a:r>
            <a:r>
              <a:rPr lang="tr-TR" sz="3600" b="1" dirty="0">
                <a:solidFill>
                  <a:srgbClr val="FF0000"/>
                </a:solidFill>
                <a:effectLst>
                  <a:outerShdw blurRad="38100" dist="38100" dir="2700000" algn="tl">
                    <a:srgbClr val="000000">
                      <a:alpha val="43137"/>
                    </a:srgbClr>
                  </a:outerShdw>
                </a:effectLst>
              </a:rPr>
              <a:t>İL KOORDİNASYON KURULU TOPLANTISI</a:t>
            </a:r>
          </a:p>
        </p:txBody>
      </p:sp>
      <p:sp>
        <p:nvSpPr>
          <p:cNvPr id="4099" name="Slayt Numarası Yer Tutucusu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3D5AC42-3A55-4D2B-B75A-527E96DB6163}" type="slidenum">
              <a:rPr lang="tr-TR" altLang="tr-TR" sz="1200">
                <a:solidFill>
                  <a:srgbClr val="898989"/>
                </a:solidFill>
                <a:latin typeface="Arial" panose="020B0604020202020204" pitchFamily="34" charset="0"/>
              </a:rPr>
              <a:pPr>
                <a:spcBef>
                  <a:spcPct val="0"/>
                </a:spcBef>
                <a:buFontTx/>
                <a:buNone/>
              </a:pPr>
              <a:t>1</a:t>
            </a:fld>
            <a:endParaRPr lang="tr-TR" altLang="tr-TR" sz="1200">
              <a:solidFill>
                <a:srgbClr val="898989"/>
              </a:solidFill>
              <a:latin typeface="Arial" panose="020B0604020202020204" pitchFamily="34" charset="0"/>
            </a:endParaRPr>
          </a:p>
        </p:txBody>
      </p:sp>
    </p:spTree>
    <p:extLst>
      <p:ext uri="{BB962C8B-B14F-4D97-AF65-F5344CB8AC3E}">
        <p14:creationId xmlns:p14="http://schemas.microsoft.com/office/powerpoint/2010/main" val="370025484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3373" y="196057"/>
            <a:ext cx="8700559" cy="6525420"/>
          </a:xfrm>
        </p:spPr>
      </p:pic>
      <p:sp>
        <p:nvSpPr>
          <p:cNvPr id="4" name="Slayt Numarası Yer Tutucusu 3"/>
          <p:cNvSpPr>
            <a:spLocks noGrp="1"/>
          </p:cNvSpPr>
          <p:nvPr>
            <p:ph type="sldNum" sz="quarter" idx="12"/>
          </p:nvPr>
        </p:nvSpPr>
        <p:spPr/>
        <p:txBody>
          <a:bodyPr/>
          <a:lstStyle/>
          <a:p>
            <a:fld id="{B2C3B8B3-F421-924C-9E16-791329F0FE9B}" type="slidenum">
              <a:rPr lang="tr-TR" smtClean="0"/>
              <a:pPr/>
              <a:t>10</a:t>
            </a:fld>
            <a:endParaRPr lang="tr-TR"/>
          </a:p>
        </p:txBody>
      </p:sp>
    </p:spTree>
    <p:extLst>
      <p:ext uri="{BB962C8B-B14F-4D97-AF65-F5344CB8AC3E}">
        <p14:creationId xmlns:p14="http://schemas.microsoft.com/office/powerpoint/2010/main" val="124868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187327"/>
            <a:ext cx="8712200" cy="6534150"/>
          </a:xfrm>
        </p:spPr>
      </p:pic>
      <p:sp>
        <p:nvSpPr>
          <p:cNvPr id="4" name="Slayt Numarası Yer Tutucusu 3"/>
          <p:cNvSpPr>
            <a:spLocks noGrp="1"/>
          </p:cNvSpPr>
          <p:nvPr>
            <p:ph type="sldNum" sz="quarter" idx="12"/>
          </p:nvPr>
        </p:nvSpPr>
        <p:spPr/>
        <p:txBody>
          <a:bodyPr/>
          <a:lstStyle/>
          <a:p>
            <a:fld id="{B2C3B8B3-F421-924C-9E16-791329F0FE9B}" type="slidenum">
              <a:rPr lang="tr-TR" smtClean="0"/>
              <a:pPr/>
              <a:t>11</a:t>
            </a:fld>
            <a:endParaRPr lang="tr-TR"/>
          </a:p>
        </p:txBody>
      </p:sp>
    </p:spTree>
    <p:extLst>
      <p:ext uri="{BB962C8B-B14F-4D97-AF65-F5344CB8AC3E}">
        <p14:creationId xmlns:p14="http://schemas.microsoft.com/office/powerpoint/2010/main" val="224217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1528" y="365127"/>
            <a:ext cx="10426598" cy="5862109"/>
          </a:xfrm>
        </p:spPr>
      </p:pic>
      <p:sp>
        <p:nvSpPr>
          <p:cNvPr id="4" name="Slayt Numarası Yer Tutucusu 3"/>
          <p:cNvSpPr>
            <a:spLocks noGrp="1"/>
          </p:cNvSpPr>
          <p:nvPr>
            <p:ph type="sldNum" sz="quarter" idx="12"/>
          </p:nvPr>
        </p:nvSpPr>
        <p:spPr/>
        <p:txBody>
          <a:bodyPr/>
          <a:lstStyle/>
          <a:p>
            <a:fld id="{B2C3B8B3-F421-924C-9E16-791329F0FE9B}" type="slidenum">
              <a:rPr lang="tr-TR" smtClean="0"/>
              <a:pPr/>
              <a:t>12</a:t>
            </a:fld>
            <a:endParaRPr lang="tr-TR"/>
          </a:p>
        </p:txBody>
      </p:sp>
    </p:spTree>
    <p:extLst>
      <p:ext uri="{BB962C8B-B14F-4D97-AF65-F5344CB8AC3E}">
        <p14:creationId xmlns:p14="http://schemas.microsoft.com/office/powerpoint/2010/main" val="3034182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İçerik Yer Tutucusu 2"/>
          <p:cNvSpPr>
            <a:spLocks noGrp="1"/>
          </p:cNvSpPr>
          <p:nvPr>
            <p:ph idx="1"/>
          </p:nvPr>
        </p:nvSpPr>
        <p:spPr>
          <a:xfrm>
            <a:off x="313267" y="169333"/>
            <a:ext cx="11565466" cy="6299199"/>
          </a:xfrm>
        </p:spPr>
        <p:txBody>
          <a:bodyPr>
            <a:normAutofit fontScale="40000" lnSpcReduction="20000"/>
          </a:bodyPr>
          <a:lstStyle/>
          <a:p>
            <a:pPr marL="0" indent="0" algn="just">
              <a:lnSpc>
                <a:spcPct val="150000"/>
              </a:lnSpc>
              <a:buFont typeface="Arial" charset="0"/>
              <a:buNone/>
            </a:pPr>
            <a:endParaRPr lang="tr-TR" altLang="tr-TR" sz="1200" b="1" dirty="0" smtClean="0"/>
          </a:p>
          <a:p>
            <a:pPr marL="0" indent="0" algn="ctr">
              <a:lnSpc>
                <a:spcPct val="150000"/>
              </a:lnSpc>
              <a:buFont typeface="Arial" charset="0"/>
              <a:buNone/>
            </a:pPr>
            <a:r>
              <a:rPr lang="tr-TR" altLang="tr-TR" sz="5000" b="1" dirty="0" smtClean="0"/>
              <a:t>KİLİS MERKEZ ÇENGEL (MEHMET SANLI) 4 HEKİMLİ AİLE SAĞLIĞI MERKEZİ</a:t>
            </a:r>
          </a:p>
          <a:p>
            <a:pPr marL="0" indent="0" algn="ctr">
              <a:lnSpc>
                <a:spcPct val="150000"/>
              </a:lnSpc>
              <a:buFont typeface="Arial" charset="0"/>
              <a:buNone/>
            </a:pPr>
            <a:endParaRPr lang="tr-TR" altLang="tr-TR" sz="2000" b="1" dirty="0" smtClean="0"/>
          </a:p>
          <a:p>
            <a:pPr marL="0" indent="0" algn="ctr">
              <a:lnSpc>
                <a:spcPct val="150000"/>
              </a:lnSpc>
              <a:buFont typeface="Arial" charset="0"/>
              <a:buNone/>
            </a:pPr>
            <a:endParaRPr lang="tr-TR" altLang="tr-TR" sz="1600" dirty="0" smtClean="0"/>
          </a:p>
          <a:p>
            <a:pPr marL="0" indent="0" algn="just">
              <a:lnSpc>
                <a:spcPct val="150000"/>
              </a:lnSpc>
              <a:buFont typeface="Arial" charset="0"/>
              <a:buNone/>
            </a:pPr>
            <a:r>
              <a:rPr lang="tr-TR" altLang="tr-TR" sz="3400" b="1" dirty="0" smtClean="0"/>
              <a:t>PROJE TUTARI									          602.000 TL</a:t>
            </a:r>
          </a:p>
          <a:p>
            <a:pPr marL="0" indent="0" algn="just">
              <a:lnSpc>
                <a:spcPct val="150000"/>
              </a:lnSpc>
              <a:buFont typeface="Arial" charset="0"/>
              <a:buNone/>
            </a:pPr>
            <a:r>
              <a:rPr lang="tr-TR" altLang="tr-TR" sz="3400" b="1" dirty="0" smtClean="0"/>
              <a:t>ÖNCEKİ YILLAR HARCAMASI							          	                       0 TL</a:t>
            </a:r>
          </a:p>
          <a:p>
            <a:pPr marL="0" indent="0" algn="just">
              <a:lnSpc>
                <a:spcPct val="150000"/>
              </a:lnSpc>
              <a:buFont typeface="Arial" charset="0"/>
              <a:buNone/>
            </a:pPr>
            <a:r>
              <a:rPr lang="tr-TR" altLang="tr-TR" sz="3400" b="1" dirty="0" smtClean="0"/>
              <a:t>2017 YILI ÖDENEĞİ									       1.050.000 TL</a:t>
            </a:r>
          </a:p>
          <a:p>
            <a:pPr marL="0" indent="0" algn="just">
              <a:lnSpc>
                <a:spcPct val="150000"/>
              </a:lnSpc>
              <a:buFont typeface="Arial" charset="0"/>
              <a:buNone/>
            </a:pPr>
            <a:r>
              <a:rPr lang="tr-TR" altLang="tr-TR" sz="3400" b="1" dirty="0" smtClean="0"/>
              <a:t>PROJE HAKKINDA ;	</a:t>
            </a:r>
          </a:p>
          <a:p>
            <a:pPr marL="0" indent="0" algn="just">
              <a:lnSpc>
                <a:spcPct val="150000"/>
              </a:lnSpc>
              <a:buFont typeface="Arial" charset="0"/>
              <a:buNone/>
            </a:pPr>
            <a:endParaRPr lang="tr-TR" altLang="tr-TR" sz="3400" b="1" dirty="0" smtClean="0"/>
          </a:p>
          <a:p>
            <a:pPr marL="0" indent="0" algn="just" defTabSz="919163">
              <a:lnSpc>
                <a:spcPct val="150000"/>
              </a:lnSpc>
              <a:buFont typeface="Arial" charset="0"/>
              <a:buNone/>
            </a:pPr>
            <a:r>
              <a:rPr lang="tr-TR" altLang="tr-TR" sz="3400" dirty="0" smtClean="0"/>
              <a:t>	</a:t>
            </a:r>
            <a:r>
              <a:rPr lang="tr-TR" altLang="tr-TR" sz="4000" dirty="0" smtClean="0"/>
              <a:t>KİLİS MERKEZ MEHMET SANLI AİLE SAĞLIĞI MERKEZİ - 112 KOMUTA KONTROL MERKEZİ BAHÇESİNE YAPILMASI PLANLANAN 4 HEKİMLİK AİLE SAĞLIĞI MERKEZİ , 2016 YILI YATIRIM PROGRAMINA ALINMIŞ OLUP YATIRIMIN BÜTÇESİ T.C. HÜKÜMETİ İLE ARAP EKONOMİK KALKINMA KUVEYT FONU ARASINDA İMZALANAN HİBE ANLAŞMASI KAPSAMINDA KARŞILANACAKTIR. </a:t>
            </a:r>
            <a:r>
              <a:rPr lang="tr-TR" altLang="tr-TR" sz="4000" b="1" dirty="0"/>
              <a:t>UYGULAMA PROJELERİNİ HAZIRLATMAK ÜZERE EYLÜL AYINDA HİZMET ALIMI YAPILMIŞTIR. ZEMİN ETÜDÜ, MİMARİ, STATİK, MEKANİK VE ELEKTRİK PROJELERİ HAZIR HALE GELMİŞ VE İL ÖZEL İDARESİNCE PROJE KABULÜ YAPILMIŞTIR. ŞUBAT AYI İÇERİSİNDE YAPIM İHALESİNE ÇIKILMASI PLANLANMAKTADIR. </a:t>
            </a:r>
            <a:r>
              <a:rPr lang="tr-TR" altLang="tr-TR" sz="4000" dirty="0"/>
              <a:t>	</a:t>
            </a:r>
            <a:endParaRPr lang="tr-TR" altLang="tr-TR" sz="4000" b="1" dirty="0"/>
          </a:p>
          <a:p>
            <a:pPr marL="0" indent="0" algn="just">
              <a:lnSpc>
                <a:spcPct val="150000"/>
              </a:lnSpc>
              <a:buFont typeface="Arial" charset="0"/>
              <a:buNone/>
            </a:pPr>
            <a:endParaRPr lang="tr-TR" altLang="tr-TR" sz="2900" dirty="0" smtClean="0"/>
          </a:p>
          <a:p>
            <a:pPr marL="0" indent="0" algn="just">
              <a:lnSpc>
                <a:spcPct val="150000"/>
              </a:lnSpc>
              <a:buFont typeface="Arial" charset="0"/>
              <a:buNone/>
            </a:pPr>
            <a:endParaRPr lang="tr-TR" altLang="tr-TR" sz="1400" b="1" dirty="0" smtClean="0"/>
          </a:p>
          <a:p>
            <a:pPr marL="0" indent="0" algn="just">
              <a:lnSpc>
                <a:spcPct val="150000"/>
              </a:lnSpc>
              <a:buFont typeface="Arial" charset="0"/>
              <a:buNone/>
            </a:pPr>
            <a:r>
              <a:rPr lang="tr-TR" altLang="tr-TR" sz="1400" dirty="0" smtClean="0">
                <a:latin typeface="Times New Roman" pitchFamily="18" charset="0"/>
                <a:cs typeface="Times New Roman" pitchFamily="18" charset="0"/>
              </a:rPr>
              <a:t>	</a:t>
            </a:r>
            <a:r>
              <a:rPr lang="tr-TR" altLang="tr-TR" sz="1400" dirty="0" smtClean="0"/>
              <a:t>			</a:t>
            </a:r>
            <a:endParaRPr lang="tr-TR" altLang="tr-TR" sz="1400" b="1"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13</a:t>
            </a:fld>
            <a:endParaRPr lang="tr-T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Unvan 1"/>
          <p:cNvSpPr>
            <a:spLocks noGrp="1"/>
          </p:cNvSpPr>
          <p:nvPr>
            <p:ph type="title"/>
          </p:nvPr>
        </p:nvSpPr>
        <p:spPr/>
        <p:txBody>
          <a:bodyPr/>
          <a:lstStyle/>
          <a:p>
            <a:endParaRPr lang="tr-TR" altLang="tr-TR" smtClean="0"/>
          </a:p>
        </p:txBody>
      </p:sp>
      <p:pic>
        <p:nvPicPr>
          <p:cNvPr id="14339" name="İçerik Yer Tutucusu 3"/>
          <p:cNvPicPr>
            <a:picLocks noGrp="1" noChangeAspect="1"/>
          </p:cNvPicPr>
          <p:nvPr>
            <p:ph idx="1"/>
          </p:nvPr>
        </p:nvPicPr>
        <p:blipFill>
          <a:blip r:embed="rId2" cstate="print"/>
          <a:srcRect/>
          <a:stretch>
            <a:fillRect/>
          </a:stretch>
        </p:blipFill>
        <p:spPr>
          <a:xfrm>
            <a:off x="334433" y="404813"/>
            <a:ext cx="11618384" cy="6048375"/>
          </a:xfrm>
        </p:spPr>
      </p:pic>
      <p:sp>
        <p:nvSpPr>
          <p:cNvPr id="4" name="3 Slayt Numarası Yer Tutucusu"/>
          <p:cNvSpPr>
            <a:spLocks noGrp="1"/>
          </p:cNvSpPr>
          <p:nvPr>
            <p:ph type="sldNum" sz="quarter" idx="12"/>
          </p:nvPr>
        </p:nvSpPr>
        <p:spPr/>
        <p:txBody>
          <a:bodyPr/>
          <a:lstStyle/>
          <a:p>
            <a:fld id="{B2C3B8B3-F421-924C-9E16-791329F0FE9B}" type="slidenum">
              <a:rPr lang="tr-TR" smtClean="0"/>
              <a:pPr/>
              <a:t>14</a:t>
            </a:fld>
            <a:endParaRPr lang="tr-T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2 İçerik Yer Tutucusu"/>
          <p:cNvSpPr>
            <a:spLocks noGrp="1"/>
          </p:cNvSpPr>
          <p:nvPr>
            <p:ph idx="1"/>
          </p:nvPr>
        </p:nvSpPr>
        <p:spPr>
          <a:xfrm>
            <a:off x="624417" y="620714"/>
            <a:ext cx="10972800" cy="5545137"/>
          </a:xfrm>
        </p:spPr>
        <p:txBody>
          <a:bodyPr>
            <a:normAutofit/>
          </a:bodyPr>
          <a:lstStyle/>
          <a:p>
            <a:pPr algn="ctr">
              <a:buFont typeface="Arial" charset="0"/>
              <a:buNone/>
            </a:pPr>
            <a:endParaRPr lang="tr-TR" altLang="tr-TR" sz="1800" b="1" dirty="0" smtClean="0"/>
          </a:p>
          <a:p>
            <a:pPr algn="ctr">
              <a:buFont typeface="Arial" charset="0"/>
              <a:buNone/>
            </a:pPr>
            <a:r>
              <a:rPr lang="tr-TR" altLang="tr-TR" sz="2000" b="1" dirty="0" smtClean="0"/>
              <a:t>KİLİS İLİ MERKEZ 6 HEKİMLİ AİLE SAĞLIĞI MERKEZİ </a:t>
            </a:r>
            <a:r>
              <a:rPr lang="tr-TR" altLang="tr-TR" sz="2000" b="1" dirty="0"/>
              <a:t>+ 112 ACİL SAĞLIK HİZMETLERİ İSTASYONU</a:t>
            </a:r>
            <a:endParaRPr lang="tr-TR" altLang="tr-TR" sz="2000" b="1" dirty="0" smtClean="0"/>
          </a:p>
          <a:p>
            <a:pPr algn="ctr">
              <a:buFont typeface="Arial" charset="0"/>
              <a:buNone/>
            </a:pPr>
            <a:endParaRPr lang="tr-TR" altLang="tr-TR" sz="1800" dirty="0" smtClean="0"/>
          </a:p>
          <a:p>
            <a:pPr>
              <a:buFont typeface="Arial" charset="0"/>
              <a:buNone/>
            </a:pPr>
            <a:r>
              <a:rPr lang="tr-TR" altLang="tr-TR" sz="1600" b="1" dirty="0" smtClean="0"/>
              <a:t>PROJE TUTARI									      602.000 TL</a:t>
            </a:r>
          </a:p>
          <a:p>
            <a:pPr>
              <a:buFont typeface="Arial" charset="0"/>
              <a:buNone/>
            </a:pPr>
            <a:r>
              <a:rPr lang="tr-TR" altLang="tr-TR" sz="1600" b="1" dirty="0" smtClean="0"/>
              <a:t>ÖNCEKİ YILLAR HARCAMASI				          				                   0 TL</a:t>
            </a:r>
          </a:p>
          <a:p>
            <a:pPr>
              <a:buFont typeface="Arial" charset="0"/>
              <a:buNone/>
            </a:pPr>
            <a:r>
              <a:rPr lang="tr-TR" altLang="tr-TR" sz="1600" b="1" dirty="0" smtClean="0"/>
              <a:t>2017 YILI ÖDENEĞİ								                       1.050.000 TL</a:t>
            </a:r>
          </a:p>
          <a:p>
            <a:pPr>
              <a:buFont typeface="Arial" charset="0"/>
              <a:buNone/>
            </a:pPr>
            <a:r>
              <a:rPr lang="tr-TR" altLang="tr-TR" sz="1600" b="1" dirty="0" smtClean="0"/>
              <a:t>PROJE HAKKINDA ;</a:t>
            </a:r>
            <a:r>
              <a:rPr lang="tr-TR" altLang="tr-TR" sz="1600" dirty="0" smtClean="0"/>
              <a:t>	 </a:t>
            </a:r>
          </a:p>
          <a:p>
            <a:pPr>
              <a:buFont typeface="Arial" charset="0"/>
              <a:buNone/>
            </a:pPr>
            <a:endParaRPr lang="tr-TR" altLang="tr-TR" sz="1800" dirty="0" smtClean="0"/>
          </a:p>
          <a:p>
            <a:pPr marL="0" indent="0" algn="just">
              <a:lnSpc>
                <a:spcPct val="150000"/>
              </a:lnSpc>
              <a:buNone/>
            </a:pPr>
            <a:r>
              <a:rPr lang="tr-TR" altLang="tr-TR" sz="1600" dirty="0" smtClean="0"/>
              <a:t>2017 YILI YATIRIM PROGRAMINA ALINMIŞ OLUP, MEVCUT TOPLUM </a:t>
            </a:r>
            <a:r>
              <a:rPr lang="tr-TR" altLang="tr-TR" sz="1600" dirty="0"/>
              <a:t>SAĞLIĞI MERKEZİNİN </a:t>
            </a:r>
            <a:r>
              <a:rPr lang="tr-TR" altLang="tr-TR" sz="1600" dirty="0" smtClean="0"/>
              <a:t>BİNASININ </a:t>
            </a:r>
            <a:r>
              <a:rPr lang="tr-TR" altLang="tr-TR" sz="1600" dirty="0"/>
              <a:t>YIKILARAK </a:t>
            </a:r>
            <a:r>
              <a:rPr lang="tr-TR" altLang="tr-TR" sz="1600" dirty="0" smtClean="0"/>
              <a:t>YERİNE YAPILMASI </a:t>
            </a:r>
            <a:r>
              <a:rPr lang="tr-TR" altLang="tr-TR" sz="1600" dirty="0"/>
              <a:t>PLANLANMAKTADIR. </a:t>
            </a:r>
            <a:r>
              <a:rPr lang="tr-TR" altLang="tr-TR" sz="1600" dirty="0" smtClean="0"/>
              <a:t>YIKIMA MÜTEAKİP UYGULAMA PROJELERİ İÇİN HİZMET ALIMI YAPILACAKTIR. </a:t>
            </a:r>
            <a:endParaRPr lang="tr-TR" altLang="tr-TR" sz="1600" b="1"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15</a:t>
            </a:fld>
            <a:endParaRPr lang="tr-TR" dirty="0"/>
          </a:p>
        </p:txBody>
      </p:sp>
    </p:spTree>
    <p:extLst>
      <p:ext uri="{BB962C8B-B14F-4D97-AF65-F5344CB8AC3E}">
        <p14:creationId xmlns:p14="http://schemas.microsoft.com/office/powerpoint/2010/main" val="2897158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B2C3B8B3-F421-924C-9E16-791329F0FE9B}" type="slidenum">
              <a:rPr lang="tr-TR" smtClean="0"/>
              <a:pPr/>
              <a:t>16</a:t>
            </a:fld>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4459" y="365127"/>
            <a:ext cx="10436141" cy="6072624"/>
          </a:xfrm>
          <a:prstGeom prst="rect">
            <a:avLst/>
          </a:prstGeom>
        </p:spPr>
      </p:pic>
    </p:spTree>
    <p:extLst>
      <p:ext uri="{BB962C8B-B14F-4D97-AF65-F5344CB8AC3E}">
        <p14:creationId xmlns:p14="http://schemas.microsoft.com/office/powerpoint/2010/main" val="207225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İçerik Yer Tutucusu"/>
          <p:cNvSpPr>
            <a:spLocks noGrp="1"/>
          </p:cNvSpPr>
          <p:nvPr>
            <p:ph idx="1"/>
          </p:nvPr>
        </p:nvSpPr>
        <p:spPr>
          <a:xfrm>
            <a:off x="719667" y="765176"/>
            <a:ext cx="10972800" cy="5256213"/>
          </a:xfrm>
        </p:spPr>
        <p:txBody>
          <a:bodyPr>
            <a:normAutofit/>
          </a:bodyPr>
          <a:lstStyle/>
          <a:p>
            <a:pPr algn="ctr">
              <a:buFont typeface="Arial" charset="0"/>
              <a:buNone/>
            </a:pPr>
            <a:endParaRPr lang="tr-TR" altLang="tr-TR" sz="2000" b="1" dirty="0" smtClean="0"/>
          </a:p>
          <a:p>
            <a:pPr algn="ctr">
              <a:buFont typeface="Arial" charset="0"/>
              <a:buNone/>
            </a:pPr>
            <a:r>
              <a:rPr lang="tr-TR" altLang="tr-TR" sz="2000" b="1" dirty="0" smtClean="0"/>
              <a:t>KİLİS İLİ MERKEZ  YENİŞEHİR 3 HEKİMLİ AİLE SAĞLIĞI MERKEZİ + </a:t>
            </a:r>
            <a:r>
              <a:rPr lang="tr-TR" altLang="tr-TR" sz="2000" b="1" dirty="0"/>
              <a:t>112 ACİL SAĞLIK HİZMETLERİ İSTASYONU</a:t>
            </a:r>
            <a:endParaRPr lang="tr-TR" altLang="tr-TR" sz="2000" b="1" dirty="0" smtClean="0"/>
          </a:p>
          <a:p>
            <a:pPr algn="ctr">
              <a:buFont typeface="Arial" charset="0"/>
              <a:buNone/>
            </a:pPr>
            <a:endParaRPr lang="tr-TR" altLang="tr-TR" sz="2000" b="1" dirty="0" smtClean="0"/>
          </a:p>
          <a:p>
            <a:pPr algn="ctr">
              <a:buFont typeface="Arial" charset="0"/>
              <a:buNone/>
            </a:pPr>
            <a:endParaRPr lang="tr-TR" altLang="tr-TR" sz="1800" dirty="0" smtClean="0"/>
          </a:p>
          <a:p>
            <a:pPr>
              <a:buFont typeface="Arial" charset="0"/>
              <a:buNone/>
            </a:pPr>
            <a:r>
              <a:rPr lang="tr-TR" altLang="tr-TR" sz="1600" b="1" dirty="0" smtClean="0"/>
              <a:t>PROJE TUTARI						                                                          602.000 TL</a:t>
            </a:r>
          </a:p>
          <a:p>
            <a:pPr>
              <a:buFont typeface="Arial" charset="0"/>
              <a:buNone/>
            </a:pPr>
            <a:r>
              <a:rPr lang="tr-TR" altLang="tr-TR" sz="1600" b="1" dirty="0" smtClean="0"/>
              <a:t>ÖNCEKİ YILLAR HARCAMASI				          	                                                                     0  TL</a:t>
            </a:r>
          </a:p>
          <a:p>
            <a:pPr>
              <a:buFont typeface="Arial" charset="0"/>
              <a:buNone/>
            </a:pPr>
            <a:r>
              <a:rPr lang="tr-TR" altLang="tr-TR" sz="1600" b="1" dirty="0" smtClean="0"/>
              <a:t>2017 YILI ÖDENEĞİ						                                                                     0  TL</a:t>
            </a:r>
          </a:p>
          <a:p>
            <a:pPr>
              <a:buFont typeface="Arial" charset="0"/>
              <a:buNone/>
            </a:pPr>
            <a:r>
              <a:rPr lang="tr-TR" altLang="tr-TR" sz="1600" b="1" dirty="0" smtClean="0"/>
              <a:t>PROJE HAKKINDA ;</a:t>
            </a:r>
            <a:r>
              <a:rPr lang="tr-TR" altLang="tr-TR" sz="1600" dirty="0" smtClean="0"/>
              <a:t>	 </a:t>
            </a:r>
          </a:p>
          <a:p>
            <a:pPr algn="just">
              <a:lnSpc>
                <a:spcPct val="150000"/>
              </a:lnSpc>
              <a:buFont typeface="Arial" charset="0"/>
              <a:buNone/>
            </a:pPr>
            <a:r>
              <a:rPr lang="tr-TR" altLang="tr-TR" sz="1600" dirty="0" smtClean="0"/>
              <a:t>		</a:t>
            </a:r>
            <a:r>
              <a:rPr lang="tr-TR" altLang="tr-TR" sz="1600" dirty="0"/>
              <a:t>2017 YILI YATIRIM PROGRAMINA ALINMIŞ OLUP, YENİ BEŞEVLER SEMTİNE YAPILMASI PLANLANMAKTADIR. BU BÖLGEDE 15 TEMMUZ İLKÖĞRETİM OKULU ARKASINDA BULUNAN, MÜLKİYETİ HAZİNE VE İL ÖZEL İDARESİNE AİT OLAN SAĞLIK TESİS ALANI OLARAK GEÇEN </a:t>
            </a:r>
            <a:r>
              <a:rPr lang="tr-TR" altLang="tr-TR" sz="1600" dirty="0" smtClean="0"/>
              <a:t>ARSANIN İMAR DEĞİŞİKLİĞİ TARAFIMIZCA YAPTIRILMIŞTIR ANCAK İL ÖZEL İDARESİNDEN İFRAZ İŞLEMLERİNİ YAPMAK ÜZERE ONAY ALINAMADIĞINDAN İŞLEMLER DURMUŞTUR SÖZ KONUSU İZİNE </a:t>
            </a:r>
            <a:r>
              <a:rPr lang="tr-TR" altLang="tr-TR" sz="1600" dirty="0" smtClean="0"/>
              <a:t>MÜTEAKİP UYGULAMA </a:t>
            </a:r>
            <a:r>
              <a:rPr lang="tr-TR" altLang="tr-TR" sz="1600" dirty="0"/>
              <a:t>PROJELERİ İÇİN HİZMET ALIMI </a:t>
            </a:r>
            <a:r>
              <a:rPr lang="tr-TR" altLang="tr-TR" sz="1600" dirty="0" smtClean="0"/>
              <a:t>YAPILACAKTIR</a:t>
            </a:r>
            <a:r>
              <a:rPr lang="tr-TR" altLang="tr-TR" sz="1600" dirty="0" smtClean="0"/>
              <a:t>. </a:t>
            </a:r>
            <a:r>
              <a:rPr lang="tr-TR" altLang="tr-TR" sz="1600" b="1" dirty="0" smtClean="0"/>
              <a:t>NİSAN AYINDA </a:t>
            </a:r>
            <a:r>
              <a:rPr lang="tr-TR" altLang="tr-TR" sz="1600" b="1" dirty="0"/>
              <a:t>YAPIM İHALESİNE ÇIKILMASI PLANLANMAKTADIR. </a:t>
            </a:r>
          </a:p>
          <a:p>
            <a:endParaRPr lang="tr-TR" altLang="tr-TR" sz="1400"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17</a:t>
            </a:fld>
            <a:endParaRPr lang="tr-TR"/>
          </a:p>
        </p:txBody>
      </p:sp>
    </p:spTree>
    <p:extLst>
      <p:ext uri="{BB962C8B-B14F-4D97-AF65-F5344CB8AC3E}">
        <p14:creationId xmlns:p14="http://schemas.microsoft.com/office/powerpoint/2010/main" val="4212937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1906" y="276224"/>
            <a:ext cx="11472533" cy="6080127"/>
          </a:xfrm>
        </p:spPr>
      </p:pic>
      <p:sp>
        <p:nvSpPr>
          <p:cNvPr id="4" name="Slayt Numarası Yer Tutucusu 3"/>
          <p:cNvSpPr>
            <a:spLocks noGrp="1"/>
          </p:cNvSpPr>
          <p:nvPr>
            <p:ph type="sldNum" sz="quarter" idx="12"/>
          </p:nvPr>
        </p:nvSpPr>
        <p:spPr/>
        <p:txBody>
          <a:bodyPr/>
          <a:lstStyle/>
          <a:p>
            <a:fld id="{B2C3B8B3-F421-924C-9E16-791329F0FE9B}" type="slidenum">
              <a:rPr lang="tr-TR" smtClean="0"/>
              <a:pPr/>
              <a:t>18</a:t>
            </a:fld>
            <a:endParaRPr lang="tr-TR"/>
          </a:p>
        </p:txBody>
      </p:sp>
    </p:spTree>
    <p:extLst>
      <p:ext uri="{BB962C8B-B14F-4D97-AF65-F5344CB8AC3E}">
        <p14:creationId xmlns:p14="http://schemas.microsoft.com/office/powerpoint/2010/main" val="3151416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İçerik Yer Tutucusu"/>
          <p:cNvSpPr>
            <a:spLocks noGrp="1"/>
          </p:cNvSpPr>
          <p:nvPr>
            <p:ph idx="1"/>
          </p:nvPr>
        </p:nvSpPr>
        <p:spPr>
          <a:xfrm>
            <a:off x="624417" y="620713"/>
            <a:ext cx="10972800" cy="4525962"/>
          </a:xfrm>
        </p:spPr>
        <p:txBody>
          <a:bodyPr/>
          <a:lstStyle/>
          <a:p>
            <a:pPr algn="ctr">
              <a:buFont typeface="Arial" panose="020B0604020202020204" pitchFamily="34" charset="0"/>
              <a:buNone/>
              <a:defRPr/>
            </a:pPr>
            <a:endParaRPr lang="tr-TR" altLang="tr-TR" sz="2000" b="1" dirty="0" smtClean="0"/>
          </a:p>
          <a:p>
            <a:pPr algn="ctr">
              <a:buFont typeface="Arial" panose="020B0604020202020204" pitchFamily="34" charset="0"/>
              <a:buNone/>
              <a:defRPr/>
            </a:pPr>
            <a:r>
              <a:rPr lang="tr-TR" altLang="tr-TR" sz="2000" b="1" dirty="0" smtClean="0"/>
              <a:t>KİLİS İLİ MERKEZ MUSTAFA NUR GÖRPE 4 HEKİMLİ AİLE SAĞLIĞI MERKEZİ</a:t>
            </a:r>
          </a:p>
          <a:p>
            <a:pPr algn="ctr">
              <a:buFont typeface="Arial" panose="020B0604020202020204" pitchFamily="34" charset="0"/>
              <a:buNone/>
              <a:defRPr/>
            </a:pPr>
            <a:endParaRPr lang="tr-TR" altLang="tr-TR" sz="1600" dirty="0" smtClean="0"/>
          </a:p>
          <a:p>
            <a:pPr algn="ctr">
              <a:buFont typeface="Arial" panose="020B0604020202020204" pitchFamily="34" charset="0"/>
              <a:buNone/>
              <a:defRPr/>
            </a:pPr>
            <a:endParaRPr lang="tr-TR" altLang="tr-TR" sz="1600" dirty="0" smtClean="0"/>
          </a:p>
          <a:p>
            <a:pPr>
              <a:buFont typeface="Arial" panose="020B0604020202020204" pitchFamily="34" charset="0"/>
              <a:buNone/>
              <a:defRPr/>
            </a:pPr>
            <a:r>
              <a:rPr lang="tr-TR" altLang="tr-TR" sz="1600" b="1" dirty="0" smtClean="0"/>
              <a:t>PROJE TUTARI						      	    		    602.000 TL</a:t>
            </a:r>
          </a:p>
          <a:p>
            <a:pPr>
              <a:buFont typeface="Arial" panose="020B0604020202020204" pitchFamily="34" charset="0"/>
              <a:buNone/>
              <a:defRPr/>
            </a:pPr>
            <a:r>
              <a:rPr lang="tr-TR" altLang="tr-TR" sz="1600" b="1" dirty="0" smtClean="0"/>
              <a:t>ÖNCEKİ YILLAR HARCAMASI				          	 			                0  TL</a:t>
            </a:r>
          </a:p>
          <a:p>
            <a:pPr>
              <a:buFont typeface="Arial" panose="020B0604020202020204" pitchFamily="34" charset="0"/>
              <a:buNone/>
              <a:defRPr/>
            </a:pPr>
            <a:r>
              <a:rPr lang="tr-TR" altLang="tr-TR" sz="1600" b="1" dirty="0" smtClean="0"/>
              <a:t>2017 YILI ÖDENEĞİ							          	                    1.050.000  TL</a:t>
            </a:r>
          </a:p>
          <a:p>
            <a:pPr>
              <a:buFont typeface="Arial" panose="020B0604020202020204" pitchFamily="34" charset="0"/>
              <a:buNone/>
              <a:defRPr/>
            </a:pPr>
            <a:r>
              <a:rPr lang="tr-TR" altLang="tr-TR" sz="1600" b="1" dirty="0" smtClean="0"/>
              <a:t>PROJE HAKKINDA ;</a:t>
            </a:r>
          </a:p>
          <a:p>
            <a:pPr>
              <a:buFont typeface="Arial" panose="020B0604020202020204" pitchFamily="34" charset="0"/>
              <a:buNone/>
              <a:defRPr/>
            </a:pPr>
            <a:endParaRPr lang="tr-TR" altLang="tr-TR" sz="1600" dirty="0" smtClean="0"/>
          </a:p>
          <a:p>
            <a:pPr marL="93663" indent="12700" algn="just">
              <a:buNone/>
              <a:tabLst>
                <a:tab pos="0" algn="l"/>
                <a:tab pos="271463" algn="l"/>
              </a:tabLst>
              <a:defRPr/>
            </a:pPr>
            <a:r>
              <a:rPr lang="tr-TR" altLang="tr-TR" sz="1600" dirty="0" smtClean="0"/>
              <a:t>	2017 YILI YATIRIM PROGRAMINA ALINMIŞ OLUP, VEREM SAVAŞ DİSPANSERİ BİNASININ YIKILARAK YERİNE YAPILMASI PLANLANMAKTADIR.  BİNA YIKIM KARARI ALINMASINA MÜTEAKİP UYGULAMA PROJELERİ İÇİN HİZMET ALIMI YAPILACAKTIR. </a:t>
            </a:r>
            <a:r>
              <a:rPr lang="tr-TR" altLang="tr-TR" sz="1600" b="1" dirty="0" smtClean="0"/>
              <a:t>NİSAN </a:t>
            </a:r>
            <a:r>
              <a:rPr lang="tr-TR" altLang="tr-TR" sz="1600" b="1" dirty="0" smtClean="0"/>
              <a:t>AYINDA YAPIM İHALESİNE ÇIKILMASI PLANLANMAKTADIR. </a:t>
            </a:r>
          </a:p>
          <a:p>
            <a:pPr marL="93663" indent="12700" algn="just">
              <a:buFont typeface="Arial" panose="020B0604020202020204" pitchFamily="34" charset="0"/>
              <a:buNone/>
              <a:tabLst>
                <a:tab pos="0" algn="l"/>
                <a:tab pos="271463" algn="l"/>
              </a:tabLst>
              <a:defRPr/>
            </a:pPr>
            <a:endParaRPr lang="tr-TR" altLang="tr-TR" sz="1600" dirty="0" smtClean="0"/>
          </a:p>
          <a:p>
            <a:pPr>
              <a:buFont typeface="Arial" panose="020B0604020202020204" pitchFamily="34" charset="0"/>
              <a:buChar char="•"/>
              <a:defRPr/>
            </a:pPr>
            <a:endParaRPr lang="tr-TR" altLang="tr-TR" sz="1200"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19</a:t>
            </a:fld>
            <a:endParaRPr lang="tr-T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İçerik Yer Tutucusu 2"/>
          <p:cNvSpPr>
            <a:spLocks noGrp="1"/>
          </p:cNvSpPr>
          <p:nvPr>
            <p:ph idx="1"/>
          </p:nvPr>
        </p:nvSpPr>
        <p:spPr>
          <a:xfrm>
            <a:off x="270933" y="728132"/>
            <a:ext cx="11734799" cy="5325005"/>
          </a:xfrm>
        </p:spPr>
        <p:txBody>
          <a:bodyPr/>
          <a:lstStyle/>
          <a:p>
            <a:pPr marL="0" indent="0" algn="just" defTabSz="909638">
              <a:lnSpc>
                <a:spcPct val="150000"/>
              </a:lnSpc>
              <a:buNone/>
            </a:pPr>
            <a:r>
              <a:rPr lang="tr-TR" altLang="tr-TR" dirty="0" smtClean="0"/>
              <a:t>TOPLAM PROJE SAYISI     		                      					 </a:t>
            </a:r>
            <a:r>
              <a:rPr lang="tr-TR" altLang="tr-TR" b="1" dirty="0" smtClean="0"/>
              <a:t>13 </a:t>
            </a:r>
            <a:r>
              <a:rPr lang="tr-TR" altLang="tr-TR" b="1" dirty="0" smtClean="0"/>
              <a:t>PROJE</a:t>
            </a:r>
          </a:p>
          <a:p>
            <a:pPr marL="0" indent="0" algn="just" defTabSz="909638">
              <a:lnSpc>
                <a:spcPct val="150000"/>
              </a:lnSpc>
              <a:buNone/>
            </a:pPr>
            <a:r>
              <a:rPr lang="tr-TR" altLang="tr-TR" dirty="0" smtClean="0"/>
              <a:t>TOPLAM PROJE TUTARI                           				  </a:t>
            </a:r>
            <a:r>
              <a:rPr lang="tr-TR" altLang="tr-TR" b="1" dirty="0" smtClean="0"/>
              <a:t>220.180.000 TL</a:t>
            </a:r>
          </a:p>
          <a:p>
            <a:pPr marL="0" indent="0" algn="just" defTabSz="909638">
              <a:lnSpc>
                <a:spcPct val="150000"/>
              </a:lnSpc>
              <a:buNone/>
            </a:pPr>
            <a:r>
              <a:rPr lang="tr-TR" altLang="tr-TR" dirty="0" smtClean="0"/>
              <a:t>ÖNCEKİ YILLAR HARCAMASI 		</a:t>
            </a:r>
            <a:r>
              <a:rPr lang="tr-TR" altLang="tr-TR" b="1" dirty="0" smtClean="0"/>
              <a:t>                      					0 TL</a:t>
            </a:r>
          </a:p>
          <a:p>
            <a:pPr marL="0" indent="0" algn="just" defTabSz="909638">
              <a:lnSpc>
                <a:spcPct val="150000"/>
              </a:lnSpc>
              <a:buNone/>
            </a:pPr>
            <a:r>
              <a:rPr lang="tr-TR" altLang="tr-TR" dirty="0" smtClean="0"/>
              <a:t>2017 YILI ÖDENEĞİ 				           			       </a:t>
            </a:r>
            <a:r>
              <a:rPr lang="tr-TR" altLang="tr-TR" b="1" dirty="0" smtClean="0"/>
              <a:t>6.600.000 TL</a:t>
            </a:r>
            <a:endParaRPr lang="tr-TR" altLang="tr-TR" dirty="0" smtClean="0"/>
          </a:p>
          <a:p>
            <a:pPr marL="0" indent="0" algn="just" defTabSz="909638">
              <a:lnSpc>
                <a:spcPct val="150000"/>
              </a:lnSpc>
              <a:buNone/>
            </a:pPr>
            <a:r>
              <a:rPr lang="tr-TR" altLang="tr-TR" dirty="0" smtClean="0"/>
              <a:t>DÖNEM SONU YAPILAN HARCAMA                            					</a:t>
            </a:r>
            <a:r>
              <a:rPr lang="tr-TR" altLang="tr-TR" b="1" dirty="0" smtClean="0"/>
              <a:t>0 TL</a:t>
            </a:r>
            <a:endParaRPr lang="tr-TR" altLang="tr-TR" dirty="0" smtClean="0"/>
          </a:p>
          <a:p>
            <a:pPr marL="0" indent="0" algn="just" defTabSz="909638">
              <a:lnSpc>
                <a:spcPct val="150000"/>
              </a:lnSpc>
              <a:buNone/>
            </a:pPr>
            <a:r>
              <a:rPr lang="tr-TR" altLang="tr-TR" dirty="0" smtClean="0"/>
              <a:t>PARASAL GERÇEKLEŞTİRME			</a:t>
            </a:r>
            <a:r>
              <a:rPr lang="tr-TR" altLang="tr-TR" b="1" dirty="0" smtClean="0"/>
              <a:t>           					0 TL</a:t>
            </a:r>
          </a:p>
        </p:txBody>
      </p:sp>
    </p:spTree>
    <p:extLst>
      <p:ext uri="{BB962C8B-B14F-4D97-AF65-F5344CB8AC3E}">
        <p14:creationId xmlns:p14="http://schemas.microsoft.com/office/powerpoint/2010/main" val="3736143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çerik Yer Tutucusu 3"/>
          <p:cNvPicPr>
            <a:picLocks noGrp="1" noChangeAspect="1"/>
          </p:cNvPicPr>
          <p:nvPr>
            <p:ph idx="1"/>
          </p:nvPr>
        </p:nvPicPr>
        <p:blipFill>
          <a:blip r:embed="rId2" cstate="print"/>
          <a:srcRect/>
          <a:stretch>
            <a:fillRect/>
          </a:stretch>
        </p:blipFill>
        <p:spPr>
          <a:xfrm>
            <a:off x="1030818" y="620713"/>
            <a:ext cx="10130367" cy="5761037"/>
          </a:xfrm>
        </p:spPr>
      </p:pic>
      <p:sp>
        <p:nvSpPr>
          <p:cNvPr id="3" name="2 Slayt Numarası Yer Tutucusu"/>
          <p:cNvSpPr>
            <a:spLocks noGrp="1"/>
          </p:cNvSpPr>
          <p:nvPr>
            <p:ph type="sldNum" sz="quarter" idx="12"/>
          </p:nvPr>
        </p:nvSpPr>
        <p:spPr/>
        <p:txBody>
          <a:bodyPr/>
          <a:lstStyle/>
          <a:p>
            <a:fld id="{B2C3B8B3-F421-924C-9E16-791329F0FE9B}" type="slidenum">
              <a:rPr lang="tr-TR" smtClean="0"/>
              <a:pPr/>
              <a:t>20</a:t>
            </a:fld>
            <a:endParaRPr lang="tr-T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İçerik Yer Tutucusu"/>
          <p:cNvSpPr>
            <a:spLocks noGrp="1"/>
          </p:cNvSpPr>
          <p:nvPr>
            <p:ph idx="1"/>
          </p:nvPr>
        </p:nvSpPr>
        <p:spPr>
          <a:xfrm>
            <a:off x="527051" y="194734"/>
            <a:ext cx="11089216" cy="5994400"/>
          </a:xfrm>
        </p:spPr>
        <p:txBody>
          <a:bodyPr>
            <a:normAutofit/>
          </a:bodyPr>
          <a:lstStyle/>
          <a:p>
            <a:pPr algn="ctr">
              <a:buFont typeface="Arial" charset="0"/>
              <a:buNone/>
            </a:pPr>
            <a:endParaRPr lang="tr-TR" altLang="tr-TR" sz="2000" b="1" dirty="0" smtClean="0"/>
          </a:p>
          <a:p>
            <a:pPr algn="ctr">
              <a:buFont typeface="Arial" charset="0"/>
              <a:buNone/>
            </a:pPr>
            <a:r>
              <a:rPr lang="tr-TR" altLang="tr-TR" sz="2000" b="1" dirty="0" smtClean="0"/>
              <a:t>KİLİS İLİ MERKEZ  YAVUZLU 1 HEKİMLİ AİLE SAĞLIĞI MERKEZİ</a:t>
            </a:r>
          </a:p>
          <a:p>
            <a:pPr algn="ctr">
              <a:buFont typeface="Arial" charset="0"/>
              <a:buNone/>
            </a:pPr>
            <a:endParaRPr lang="tr-TR" altLang="tr-TR" sz="1600" b="1" dirty="0" smtClean="0"/>
          </a:p>
          <a:p>
            <a:pPr algn="ctr">
              <a:buFont typeface="Arial" charset="0"/>
              <a:buNone/>
            </a:pPr>
            <a:endParaRPr lang="tr-TR" altLang="tr-TR" sz="1600" b="1" dirty="0" smtClean="0"/>
          </a:p>
          <a:p>
            <a:endParaRPr lang="tr-TR" altLang="tr-TR" sz="1600" dirty="0" smtClean="0"/>
          </a:p>
          <a:p>
            <a:pPr marL="0" indent="0">
              <a:buNone/>
            </a:pPr>
            <a:endParaRPr lang="tr-TR" altLang="tr-TR" sz="1600" dirty="0"/>
          </a:p>
          <a:p>
            <a:endParaRPr lang="tr-TR" altLang="tr-TR" sz="1600" dirty="0" smtClean="0"/>
          </a:p>
          <a:p>
            <a:pPr>
              <a:buFont typeface="Arial" charset="0"/>
              <a:buNone/>
            </a:pPr>
            <a:r>
              <a:rPr lang="tr-TR" altLang="tr-TR" sz="1600" b="1" dirty="0" smtClean="0"/>
              <a:t>PROJE TUTARI						  			           352.000 TL</a:t>
            </a:r>
          </a:p>
          <a:p>
            <a:pPr>
              <a:buFont typeface="Arial" charset="0"/>
              <a:buNone/>
            </a:pPr>
            <a:r>
              <a:rPr lang="tr-TR" altLang="tr-TR" sz="1600" b="1" dirty="0" smtClean="0"/>
              <a:t>ÖNCEKİ YILLAR HARCAMASI				          	   			                      0  TL</a:t>
            </a:r>
          </a:p>
          <a:p>
            <a:pPr>
              <a:buFont typeface="Arial" charset="0"/>
              <a:buNone/>
            </a:pPr>
            <a:r>
              <a:rPr lang="tr-TR" altLang="tr-TR" sz="1600" b="1" dirty="0" smtClean="0"/>
              <a:t>2017 YILI ÖDENEĞİ						               			          400.000  TL</a:t>
            </a:r>
          </a:p>
          <a:p>
            <a:pPr>
              <a:buFont typeface="Arial" charset="0"/>
              <a:buNone/>
            </a:pPr>
            <a:r>
              <a:rPr lang="tr-TR" altLang="tr-TR" sz="1600" b="1" dirty="0" smtClean="0"/>
              <a:t>PROJE HAKKINDA ;</a:t>
            </a:r>
            <a:r>
              <a:rPr lang="tr-TR" altLang="tr-TR" sz="1600" dirty="0" smtClean="0"/>
              <a:t> </a:t>
            </a:r>
          </a:p>
          <a:p>
            <a:pPr>
              <a:buFont typeface="Arial" charset="0"/>
              <a:buNone/>
            </a:pPr>
            <a:endParaRPr lang="tr-TR" altLang="tr-TR" sz="1600" dirty="0" smtClean="0"/>
          </a:p>
          <a:p>
            <a:pPr algn="just">
              <a:lnSpc>
                <a:spcPct val="150000"/>
              </a:lnSpc>
              <a:buNone/>
            </a:pPr>
            <a:r>
              <a:rPr lang="tr-TR" altLang="tr-TR" sz="1600" dirty="0" smtClean="0"/>
              <a:t>          </a:t>
            </a:r>
            <a:r>
              <a:rPr lang="tr-TR" altLang="tr-TR" sz="1600" dirty="0"/>
              <a:t>2017 YILI YATIRIM PROGRAMINA ALINMIŞTIR. ANCAK MEVCUT YAVUZLU AİLE SAĞLIĞI MERKEZİ BİNASININ  İYİ DURUMDA OLMASI  VE MARTAVAN KÖYÜNDEKİ AİLE SAĞLIĞI MERKEZİ BİNASININ İHTİYAÇLARA CEVAP VEREMEYECEK DURUMDA OLMASI SEBEBİYLE BU YATIRIMIN MARTAVAN KÖYÜNE AKTARILMASI  PLANLANMIŞTIR. BAKANLIKTAN ONAY ALINMASINA MÜTEAKİP UYGULAMA PROJELERİ İÇİN HİZMET ALIMI YAPILACAKTIR. </a:t>
            </a:r>
            <a:r>
              <a:rPr lang="tr-TR" altLang="tr-TR" sz="1600" b="1" dirty="0" smtClean="0"/>
              <a:t>NİSAN AYINDA </a:t>
            </a:r>
            <a:r>
              <a:rPr lang="tr-TR" altLang="tr-TR" sz="1600" b="1" dirty="0"/>
              <a:t>YAPIM İHALESİNE ÇIKILMASI PLANLANMAKTADIR. </a:t>
            </a:r>
          </a:p>
          <a:p>
            <a:pPr algn="just">
              <a:lnSpc>
                <a:spcPct val="150000"/>
              </a:lnSpc>
              <a:buFont typeface="Arial" charset="0"/>
              <a:buNone/>
            </a:pPr>
            <a:endParaRPr lang="tr-TR" altLang="tr-TR" sz="1600"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21</a:t>
            </a:fld>
            <a:endParaRPr lang="tr-T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İçerik Yer Tutucusu"/>
          <p:cNvSpPr>
            <a:spLocks noGrp="1"/>
          </p:cNvSpPr>
          <p:nvPr>
            <p:ph idx="1"/>
          </p:nvPr>
        </p:nvSpPr>
        <p:spPr>
          <a:xfrm>
            <a:off x="527050" y="836613"/>
            <a:ext cx="11385549" cy="5733520"/>
          </a:xfrm>
        </p:spPr>
        <p:txBody>
          <a:bodyPr/>
          <a:lstStyle/>
          <a:p>
            <a:pPr algn="ctr">
              <a:buFont typeface="Arial" panose="020B0604020202020204" pitchFamily="34" charset="0"/>
              <a:buNone/>
              <a:defRPr/>
            </a:pPr>
            <a:endParaRPr lang="tr-TR" altLang="tr-TR" sz="1600" b="1" dirty="0" smtClean="0"/>
          </a:p>
          <a:p>
            <a:pPr algn="ctr">
              <a:buFont typeface="Arial" panose="020B0604020202020204" pitchFamily="34" charset="0"/>
              <a:buNone/>
              <a:defRPr/>
            </a:pPr>
            <a:r>
              <a:rPr lang="tr-TR" altLang="tr-TR" sz="2000" b="1" dirty="0" smtClean="0"/>
              <a:t>KİLİS İLİ MERKEZ  8 HEKİMLİ OSMANGAZİ GÖÇMEN SAĞLIĞI MERKEZİ</a:t>
            </a:r>
          </a:p>
          <a:p>
            <a:pPr algn="ctr">
              <a:buFont typeface="Arial" panose="020B0604020202020204" pitchFamily="34" charset="0"/>
              <a:buNone/>
              <a:defRPr/>
            </a:pPr>
            <a:endParaRPr lang="tr-TR" altLang="tr-TR" sz="1600" b="1" dirty="0" smtClean="0"/>
          </a:p>
          <a:p>
            <a:pPr>
              <a:buFont typeface="Arial" panose="020B0604020202020204" pitchFamily="34" charset="0"/>
              <a:buChar char="•"/>
              <a:defRPr/>
            </a:pPr>
            <a:endParaRPr lang="tr-TR" altLang="tr-TR" sz="1600" dirty="0" smtClean="0"/>
          </a:p>
          <a:p>
            <a:pPr>
              <a:buFont typeface="Arial" panose="020B0604020202020204" pitchFamily="34" charset="0"/>
              <a:buNone/>
              <a:defRPr/>
            </a:pPr>
            <a:r>
              <a:rPr lang="tr-TR" altLang="tr-TR" sz="1600" b="1" dirty="0" smtClean="0"/>
              <a:t>PROJE TUTARI						      		    	       1.800.000 TL</a:t>
            </a:r>
          </a:p>
          <a:p>
            <a:pPr>
              <a:buFont typeface="Arial" panose="020B0604020202020204" pitchFamily="34" charset="0"/>
              <a:buNone/>
              <a:defRPr/>
            </a:pPr>
            <a:r>
              <a:rPr lang="tr-TR" altLang="tr-TR" sz="1600" b="1" dirty="0" smtClean="0"/>
              <a:t>ÖNCEKİ YILLAR HARCAMASI				          	                    			  0  TL</a:t>
            </a:r>
          </a:p>
          <a:p>
            <a:pPr>
              <a:buFont typeface="Arial" panose="020B0604020202020204" pitchFamily="34" charset="0"/>
              <a:buNone/>
              <a:defRPr/>
            </a:pPr>
            <a:r>
              <a:rPr lang="tr-TR" altLang="tr-TR" sz="1600" b="1" dirty="0" smtClean="0"/>
              <a:t>2017 YILI ÖDENEĞİ						                     			  0  TL</a:t>
            </a:r>
          </a:p>
          <a:p>
            <a:pPr>
              <a:buFont typeface="Arial" panose="020B0604020202020204" pitchFamily="34" charset="0"/>
              <a:buNone/>
              <a:defRPr/>
            </a:pPr>
            <a:r>
              <a:rPr lang="tr-TR" altLang="tr-TR" sz="1600" b="1" dirty="0" smtClean="0"/>
              <a:t>PROJE HAKKINDA ;</a:t>
            </a:r>
            <a:r>
              <a:rPr lang="tr-TR" altLang="tr-TR" sz="1600" dirty="0" smtClean="0"/>
              <a:t>	</a:t>
            </a:r>
          </a:p>
          <a:p>
            <a:pPr>
              <a:buFont typeface="Arial" panose="020B0604020202020204" pitchFamily="34" charset="0"/>
              <a:buNone/>
              <a:defRPr/>
            </a:pPr>
            <a:r>
              <a:rPr lang="tr-TR" altLang="tr-TR" sz="1600" dirty="0" smtClean="0"/>
              <a:t> </a:t>
            </a:r>
          </a:p>
          <a:p>
            <a:pPr marL="0" indent="0" algn="just">
              <a:buNone/>
              <a:defRPr/>
            </a:pPr>
            <a:r>
              <a:rPr lang="tr-TR" altLang="tr-TR" sz="1600" dirty="0" smtClean="0"/>
              <a:t>	2017 YILI YATIRIM PROGRAMINA ALINMIŞ OLUP, TOPLUM SAĞLIĞI MERKEZİ BİNASININ YIKILARAK YERİNE YAPILMASI PLANLANMAKTADIR. MEVCUT BİNANIN YIKIM KARARI İÇİN İŞLEMLER DEVAM ETMEKTEDİR. AYRICA BAKANLIĞIMIZ </a:t>
            </a:r>
            <a:r>
              <a:rPr lang="tr-TR" altLang="tr-TR" sz="1600" dirty="0"/>
              <a:t>İLE YAPILAN GÖRÜŞMELERDE </a:t>
            </a:r>
            <a:r>
              <a:rPr lang="tr-TR" altLang="tr-TR" sz="1600" dirty="0" smtClean="0"/>
              <a:t>YATIRIMIN </a:t>
            </a:r>
            <a:r>
              <a:rPr lang="tr-TR" altLang="tr-TR" sz="1600" dirty="0"/>
              <a:t>KUVEYT FONU TARAFINDAN FİNANSE EDİLMEKTE OLDUĞU, BAKANLIĞIMIZCA PROTOKOL REVİZYONU YAPILACAĞI VE SÜRECİN DEVAM ETTİĞİ BİLGİSİ ALINMIŞTIR</a:t>
            </a:r>
            <a:r>
              <a:rPr lang="tr-TR" altLang="tr-TR" sz="1600" dirty="0" smtClean="0"/>
              <a:t>.</a:t>
            </a:r>
          </a:p>
        </p:txBody>
      </p:sp>
      <p:sp>
        <p:nvSpPr>
          <p:cNvPr id="3" name="2 Slayt Numarası Yer Tutucusu"/>
          <p:cNvSpPr>
            <a:spLocks noGrp="1"/>
          </p:cNvSpPr>
          <p:nvPr>
            <p:ph type="sldNum" sz="quarter" idx="12"/>
          </p:nvPr>
        </p:nvSpPr>
        <p:spPr/>
        <p:txBody>
          <a:bodyPr/>
          <a:lstStyle/>
          <a:p>
            <a:fld id="{B2C3B8B3-F421-924C-9E16-791329F0FE9B}" type="slidenum">
              <a:rPr lang="tr-TR" smtClean="0"/>
              <a:pPr/>
              <a:t>22</a:t>
            </a:fld>
            <a:endParaRPr lang="tr-T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çerik Yer Tutucusu 3"/>
          <p:cNvPicPr>
            <a:picLocks noGrp="1" noChangeAspect="1"/>
          </p:cNvPicPr>
          <p:nvPr>
            <p:ph idx="1"/>
          </p:nvPr>
        </p:nvPicPr>
        <p:blipFill>
          <a:blip r:embed="rId2" cstate="print"/>
          <a:srcRect/>
          <a:stretch>
            <a:fillRect/>
          </a:stretch>
        </p:blipFill>
        <p:spPr>
          <a:xfrm>
            <a:off x="910168" y="274638"/>
            <a:ext cx="10850033" cy="6467475"/>
          </a:xfrm>
        </p:spPr>
      </p:pic>
      <p:sp>
        <p:nvSpPr>
          <p:cNvPr id="3" name="2 Slayt Numarası Yer Tutucusu"/>
          <p:cNvSpPr>
            <a:spLocks noGrp="1"/>
          </p:cNvSpPr>
          <p:nvPr>
            <p:ph type="sldNum" sz="quarter" idx="12"/>
          </p:nvPr>
        </p:nvSpPr>
        <p:spPr/>
        <p:txBody>
          <a:bodyPr/>
          <a:lstStyle/>
          <a:p>
            <a:fld id="{B2C3B8B3-F421-924C-9E16-791329F0FE9B}" type="slidenum">
              <a:rPr lang="tr-TR" smtClean="0"/>
              <a:pPr/>
              <a:t>23</a:t>
            </a:fld>
            <a:endParaRPr lang="tr-T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İçerik Yer Tutucusu"/>
          <p:cNvSpPr>
            <a:spLocks noGrp="1"/>
          </p:cNvSpPr>
          <p:nvPr>
            <p:ph idx="1"/>
          </p:nvPr>
        </p:nvSpPr>
        <p:spPr>
          <a:xfrm>
            <a:off x="423333" y="372534"/>
            <a:ext cx="11379200" cy="6197600"/>
          </a:xfrm>
        </p:spPr>
        <p:txBody>
          <a:bodyPr/>
          <a:lstStyle/>
          <a:p>
            <a:pPr algn="ctr">
              <a:buFont typeface="Arial" charset="0"/>
              <a:buNone/>
            </a:pPr>
            <a:endParaRPr lang="tr-TR" altLang="tr-TR" sz="1600" b="1" dirty="0" smtClean="0"/>
          </a:p>
          <a:p>
            <a:pPr algn="ctr">
              <a:buFont typeface="Arial" charset="0"/>
              <a:buNone/>
            </a:pPr>
            <a:r>
              <a:rPr lang="tr-TR" altLang="tr-TR" sz="2000" b="1" dirty="0" smtClean="0"/>
              <a:t>KİLİS İLİ MERKEZ  4 HEKİMLİ BÖLÜK GÖÇMEN SAĞLIĞI MERKEZİ</a:t>
            </a:r>
          </a:p>
          <a:p>
            <a:pPr algn="ctr">
              <a:buFont typeface="Arial" charset="0"/>
              <a:buNone/>
            </a:pPr>
            <a:endParaRPr lang="tr-TR" altLang="tr-TR" sz="2000" b="1" dirty="0" smtClean="0"/>
          </a:p>
          <a:p>
            <a:pPr algn="ctr">
              <a:buFont typeface="Arial" charset="0"/>
              <a:buNone/>
            </a:pPr>
            <a:endParaRPr lang="tr-TR" altLang="tr-TR" sz="1600" dirty="0" smtClean="0"/>
          </a:p>
          <a:p>
            <a:pPr>
              <a:buFont typeface="Arial" charset="0"/>
              <a:buNone/>
            </a:pPr>
            <a:r>
              <a:rPr lang="tr-TR" altLang="tr-TR" sz="1600" b="1" dirty="0" smtClean="0"/>
              <a:t>PROJE TUTARI						          			        850.000 TL</a:t>
            </a:r>
          </a:p>
          <a:p>
            <a:pPr>
              <a:buFont typeface="Arial" charset="0"/>
              <a:buNone/>
            </a:pPr>
            <a:r>
              <a:rPr lang="tr-TR" altLang="tr-TR" sz="1600" b="1" dirty="0" smtClean="0"/>
              <a:t>ÖNCEKİ YILLAR HARCAMASI				          	                      			 0 TL</a:t>
            </a:r>
          </a:p>
          <a:p>
            <a:pPr>
              <a:buFont typeface="Arial" charset="0"/>
              <a:buNone/>
            </a:pPr>
            <a:r>
              <a:rPr lang="tr-TR" altLang="tr-TR" sz="1600" b="1" dirty="0" smtClean="0"/>
              <a:t>2017 YILI ÖDENEĞİ						                       			 0  TL</a:t>
            </a:r>
          </a:p>
          <a:p>
            <a:pPr>
              <a:buFont typeface="Arial" charset="0"/>
              <a:buNone/>
            </a:pPr>
            <a:r>
              <a:rPr lang="tr-TR" altLang="tr-TR" sz="1600" b="1" dirty="0" smtClean="0"/>
              <a:t>PROJE HAKKINDA ; </a:t>
            </a:r>
            <a:endParaRPr lang="tr-TR" altLang="tr-TR" sz="1600" dirty="0" smtClean="0"/>
          </a:p>
          <a:p>
            <a:pPr marL="0" indent="0" algn="just">
              <a:buNone/>
              <a:defRPr/>
            </a:pPr>
            <a:r>
              <a:rPr lang="tr-TR" altLang="tr-TR" sz="1600" dirty="0" smtClean="0"/>
              <a:t>	           </a:t>
            </a:r>
          </a:p>
          <a:p>
            <a:pPr marL="0" indent="0" algn="just">
              <a:buNone/>
              <a:defRPr/>
            </a:pPr>
            <a:r>
              <a:rPr lang="tr-TR" altLang="tr-TR" sz="1600" dirty="0" smtClean="0"/>
              <a:t>2017 YILI YATIRIM PROGRAMINA ALINMIŞ OLUP, KAZIM KARABEKİR GÖÇMEN SAĞLIĞI MERKEZİ BİNASININ YIKILARAK YERİNE YAPILMASI PLANLANMAKTADIR. MEVCUT </a:t>
            </a:r>
            <a:r>
              <a:rPr lang="tr-TR" altLang="tr-TR" sz="1600" dirty="0"/>
              <a:t>BİNANIN YIKIM KARARI İÇİN </a:t>
            </a:r>
            <a:r>
              <a:rPr lang="tr-TR" altLang="tr-TR" sz="1600" dirty="0" smtClean="0"/>
              <a:t>İŞLEMLER DEVAM ETMEKTEDİR. </a:t>
            </a:r>
            <a:r>
              <a:rPr lang="tr-TR" altLang="tr-TR" sz="1600" dirty="0"/>
              <a:t>AYRICA BAKANLIĞIMIZ İLE YAPILAN GÖRÜŞMELERDE </a:t>
            </a:r>
            <a:r>
              <a:rPr lang="tr-TR" altLang="tr-TR" sz="1600" dirty="0" smtClean="0"/>
              <a:t>YATIRIMIN </a:t>
            </a:r>
            <a:r>
              <a:rPr lang="tr-TR" altLang="tr-TR" sz="1600" dirty="0"/>
              <a:t>KUVEYT FONU TARAFINDAN FİNANSE EDİLMEKTE OLDUĞU, BAKANLIĞIMIZCA PROTOKOL REVİZYONU YAPILACAĞI VE SÜRECİN DEVAM ETTİĞİ BİLGİSİ ALINMIŞTIR.</a:t>
            </a:r>
          </a:p>
          <a:p>
            <a:pPr>
              <a:defRPr/>
            </a:pPr>
            <a:endParaRPr lang="tr-TR" altLang="tr-TR" sz="1200" dirty="0"/>
          </a:p>
          <a:p>
            <a:endParaRPr lang="tr-TR" altLang="tr-TR" sz="1200"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24</a:t>
            </a:fld>
            <a:endParaRPr lang="tr-T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çerik Yer Tutucusu 3"/>
          <p:cNvPicPr>
            <a:picLocks noGrp="1" noChangeAspect="1"/>
          </p:cNvPicPr>
          <p:nvPr>
            <p:ph idx="1"/>
          </p:nvPr>
        </p:nvPicPr>
        <p:blipFill>
          <a:blip r:embed="rId2" cstate="print"/>
          <a:srcRect/>
          <a:stretch>
            <a:fillRect/>
          </a:stretch>
        </p:blipFill>
        <p:spPr>
          <a:xfrm>
            <a:off x="910167" y="404813"/>
            <a:ext cx="10371667" cy="5721350"/>
          </a:xfrm>
        </p:spPr>
      </p:pic>
      <p:sp>
        <p:nvSpPr>
          <p:cNvPr id="3" name="2 Slayt Numarası Yer Tutucusu"/>
          <p:cNvSpPr>
            <a:spLocks noGrp="1"/>
          </p:cNvSpPr>
          <p:nvPr>
            <p:ph type="sldNum" sz="quarter" idx="12"/>
          </p:nvPr>
        </p:nvSpPr>
        <p:spPr/>
        <p:txBody>
          <a:bodyPr/>
          <a:lstStyle/>
          <a:p>
            <a:fld id="{B2C3B8B3-F421-924C-9E16-791329F0FE9B}" type="slidenum">
              <a:rPr lang="tr-TR" smtClean="0"/>
              <a:pPr/>
              <a:t>25</a:t>
            </a:fld>
            <a:endParaRPr lang="tr-T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İçerik Yer Tutucusu"/>
          <p:cNvSpPr>
            <a:spLocks noGrp="1"/>
          </p:cNvSpPr>
          <p:nvPr>
            <p:ph idx="1"/>
          </p:nvPr>
        </p:nvSpPr>
        <p:spPr>
          <a:xfrm>
            <a:off x="527051" y="347134"/>
            <a:ext cx="10972800" cy="6197600"/>
          </a:xfrm>
        </p:spPr>
        <p:txBody>
          <a:bodyPr/>
          <a:lstStyle/>
          <a:p>
            <a:pPr algn="ctr">
              <a:buFont typeface="Arial" charset="0"/>
              <a:buNone/>
            </a:pPr>
            <a:endParaRPr lang="tr-TR" altLang="tr-TR" sz="1600" b="1" dirty="0" smtClean="0"/>
          </a:p>
          <a:p>
            <a:pPr algn="ctr">
              <a:buFont typeface="Arial" charset="0"/>
              <a:buNone/>
            </a:pPr>
            <a:r>
              <a:rPr lang="tr-TR" altLang="tr-TR" sz="2000" b="1" dirty="0" smtClean="0"/>
              <a:t>KİLİS İLİ MERKEZ  4 HEKİMLİ DEVECİLER GÖÇMEN SAĞLIĞI MERKEZİ</a:t>
            </a:r>
          </a:p>
          <a:p>
            <a:pPr algn="ctr">
              <a:buFont typeface="Arial" charset="0"/>
              <a:buNone/>
            </a:pPr>
            <a:endParaRPr lang="tr-TR" altLang="tr-TR" sz="2000" b="1" dirty="0" smtClean="0"/>
          </a:p>
          <a:p>
            <a:pPr algn="ctr">
              <a:buFont typeface="Arial" charset="0"/>
              <a:buNone/>
            </a:pPr>
            <a:endParaRPr lang="tr-TR" altLang="tr-TR" sz="1600" dirty="0" smtClean="0"/>
          </a:p>
          <a:p>
            <a:pPr>
              <a:buFont typeface="Arial" charset="0"/>
              <a:buNone/>
            </a:pPr>
            <a:r>
              <a:rPr lang="tr-TR" altLang="tr-TR" sz="1600" b="1" dirty="0" smtClean="0"/>
              <a:t>PROJE TUTARI						          			850.000 TL</a:t>
            </a:r>
          </a:p>
          <a:p>
            <a:pPr>
              <a:buFont typeface="Arial" charset="0"/>
              <a:buNone/>
            </a:pPr>
            <a:r>
              <a:rPr lang="tr-TR" altLang="tr-TR" sz="1600" b="1" dirty="0" smtClean="0"/>
              <a:t>ÖNCEKİ YILLAR HARCAMASI				          	                      		            0  TL</a:t>
            </a:r>
          </a:p>
          <a:p>
            <a:pPr>
              <a:buFont typeface="Arial" charset="0"/>
              <a:buNone/>
            </a:pPr>
            <a:r>
              <a:rPr lang="tr-TR" altLang="tr-TR" sz="1600" b="1" dirty="0" smtClean="0"/>
              <a:t>2017 YILI ÖDENEĞİ						                      		            0  TL</a:t>
            </a:r>
          </a:p>
          <a:p>
            <a:pPr>
              <a:buFont typeface="Arial" charset="0"/>
              <a:buNone/>
            </a:pPr>
            <a:r>
              <a:rPr lang="tr-TR" altLang="tr-TR" sz="1600" b="1" dirty="0" smtClean="0"/>
              <a:t>PROJE HAKKINDA ;</a:t>
            </a:r>
            <a:r>
              <a:rPr lang="tr-TR" altLang="tr-TR" sz="1600" dirty="0" smtClean="0"/>
              <a:t> </a:t>
            </a:r>
          </a:p>
          <a:p>
            <a:pPr>
              <a:buFont typeface="Arial" charset="0"/>
              <a:buNone/>
            </a:pPr>
            <a:endParaRPr lang="tr-TR" altLang="tr-TR" sz="1600" dirty="0" smtClean="0"/>
          </a:p>
          <a:p>
            <a:pPr algn="just">
              <a:buNone/>
            </a:pPr>
            <a:r>
              <a:rPr lang="tr-TR" altLang="tr-TR" sz="1600" dirty="0" smtClean="0"/>
              <a:t>                         2017 YILI YATIRIM PROGRAMINA ALINMIŞ OLUP,  ÇENGEL BÖLGESİNE YAPILMASI PLANLANMAKTADIR. ARSA TAHSİS ÇALIŞMALARI DEVAM ETMEKTEDİR</a:t>
            </a:r>
            <a:r>
              <a:rPr lang="tr-TR" altLang="tr-TR" sz="1600" dirty="0"/>
              <a:t>. AYRICA BAKANLIĞIMIZ İLE YAPILAN GÖRÜŞMELERDE YATIRIMLARIN KUVEYT FONU TARAFINDAN FİNANSE EDİLMEKTE OLDUĞU, BAKANLIĞIMIZCA PROTOKOL REVİZYONU YAPILACAĞI VE SÜRECİN DEVAM ETTİĞİ BİLGİSİ ALINMIŞTIR.</a:t>
            </a:r>
          </a:p>
          <a:p>
            <a:pPr algn="just">
              <a:buFont typeface="Arial" charset="0"/>
              <a:buNone/>
            </a:pPr>
            <a:endParaRPr lang="tr-TR" altLang="tr-TR" sz="1600" dirty="0" smtClean="0"/>
          </a:p>
          <a:p>
            <a:endParaRPr lang="tr-TR" altLang="tr-TR" sz="1200"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26</a:t>
            </a:fld>
            <a:endParaRPr lang="tr-T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çerik Yer Tutucusu 3"/>
          <p:cNvPicPr>
            <a:picLocks noGrp="1" noChangeAspect="1"/>
          </p:cNvPicPr>
          <p:nvPr>
            <p:ph idx="1"/>
          </p:nvPr>
        </p:nvPicPr>
        <p:blipFill>
          <a:blip r:embed="rId2" cstate="print"/>
          <a:srcRect/>
          <a:stretch>
            <a:fillRect/>
          </a:stretch>
        </p:blipFill>
        <p:spPr>
          <a:xfrm>
            <a:off x="918634" y="333375"/>
            <a:ext cx="10354733" cy="6048375"/>
          </a:xfrm>
        </p:spPr>
      </p:pic>
      <p:sp>
        <p:nvSpPr>
          <p:cNvPr id="3" name="2 Slayt Numarası Yer Tutucusu"/>
          <p:cNvSpPr>
            <a:spLocks noGrp="1"/>
          </p:cNvSpPr>
          <p:nvPr>
            <p:ph type="sldNum" sz="quarter" idx="12"/>
          </p:nvPr>
        </p:nvSpPr>
        <p:spPr/>
        <p:txBody>
          <a:bodyPr/>
          <a:lstStyle/>
          <a:p>
            <a:fld id="{B2C3B8B3-F421-924C-9E16-791329F0FE9B}" type="slidenum">
              <a:rPr lang="tr-TR" smtClean="0"/>
              <a:pPr/>
              <a:t>27</a:t>
            </a:fld>
            <a:endParaRPr lang="tr-T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İçerik Yer Tutucusu 2"/>
          <p:cNvSpPr>
            <a:spLocks noGrp="1"/>
          </p:cNvSpPr>
          <p:nvPr>
            <p:ph idx="1"/>
          </p:nvPr>
        </p:nvSpPr>
        <p:spPr>
          <a:xfrm>
            <a:off x="527051" y="333376"/>
            <a:ext cx="11300882" cy="6202891"/>
          </a:xfrm>
        </p:spPr>
        <p:txBody>
          <a:bodyPr>
            <a:normAutofit fontScale="92500" lnSpcReduction="10000"/>
          </a:bodyPr>
          <a:lstStyle/>
          <a:p>
            <a:pPr marL="0" indent="0" algn="just">
              <a:buFont typeface="Arial" charset="0"/>
              <a:buNone/>
            </a:pPr>
            <a:r>
              <a:rPr lang="tr-TR" altLang="tr-TR" sz="1600" b="1" dirty="0" smtClean="0"/>
              <a:t>               		 </a:t>
            </a:r>
          </a:p>
          <a:p>
            <a:pPr marL="0" indent="0" algn="ctr">
              <a:buFont typeface="Arial" charset="0"/>
              <a:buNone/>
            </a:pPr>
            <a:r>
              <a:rPr lang="tr-TR" altLang="tr-TR" sz="1600" b="1" dirty="0" smtClean="0"/>
              <a:t>      </a:t>
            </a:r>
            <a:r>
              <a:rPr lang="tr-TR" altLang="tr-TR" sz="2000" b="1" dirty="0" smtClean="0"/>
              <a:t>KİLİS İLİ MERKEZ 500 YATAKLI DEVLET </a:t>
            </a:r>
            <a:r>
              <a:rPr lang="tr-TR" altLang="tr-TR" sz="2000" b="1" dirty="0"/>
              <a:t>HASTANESİ + 40 ÜNİT KAPASİTELİ AĞIZ VE DİŞ SAĞLIĞI MERKEZİ </a:t>
            </a:r>
            <a:endParaRPr lang="tr-TR" altLang="tr-TR" sz="2000" b="1" dirty="0" smtClean="0"/>
          </a:p>
          <a:p>
            <a:pPr marL="0" indent="0" algn="just">
              <a:buFont typeface="Arial" charset="0"/>
              <a:buNone/>
            </a:pPr>
            <a:endParaRPr lang="tr-TR" altLang="tr-TR" sz="1600" b="1" dirty="0" smtClean="0"/>
          </a:p>
          <a:p>
            <a:pPr marL="0" indent="0" algn="just">
              <a:buFont typeface="Arial" charset="0"/>
              <a:buNone/>
            </a:pPr>
            <a:endParaRPr lang="tr-TR" altLang="tr-TR" sz="1600" dirty="0" smtClean="0"/>
          </a:p>
          <a:p>
            <a:pPr marL="0" indent="0" algn="just">
              <a:lnSpc>
                <a:spcPct val="150000"/>
              </a:lnSpc>
              <a:buFont typeface="Arial" charset="0"/>
              <a:buNone/>
            </a:pPr>
            <a:r>
              <a:rPr lang="tr-TR" altLang="tr-TR" sz="1600" b="1" dirty="0" smtClean="0"/>
              <a:t>PROJE TUTARI						  			</a:t>
            </a:r>
            <a:r>
              <a:rPr lang="tr-TR" altLang="tr-TR" sz="1600" b="1" dirty="0" smtClean="0"/>
              <a:t>212.000.000 </a:t>
            </a:r>
            <a:r>
              <a:rPr lang="tr-TR" altLang="tr-TR" sz="1600" b="1" dirty="0" smtClean="0"/>
              <a:t>TL</a:t>
            </a:r>
          </a:p>
          <a:p>
            <a:pPr marL="0" indent="0" algn="just">
              <a:lnSpc>
                <a:spcPct val="150000"/>
              </a:lnSpc>
              <a:buFont typeface="Arial" charset="0"/>
              <a:buNone/>
            </a:pPr>
            <a:r>
              <a:rPr lang="tr-TR" altLang="tr-TR" sz="1600" b="1" dirty="0" smtClean="0"/>
              <a:t>ÖNCEKİ YILLAR HARCAMASI				          	                    				0 TL</a:t>
            </a:r>
          </a:p>
          <a:p>
            <a:pPr marL="0" indent="0" algn="just">
              <a:lnSpc>
                <a:spcPct val="150000"/>
              </a:lnSpc>
              <a:buFont typeface="Arial" charset="0"/>
              <a:buNone/>
            </a:pPr>
            <a:r>
              <a:rPr lang="tr-TR" altLang="tr-TR" sz="1600" b="1" dirty="0" smtClean="0"/>
              <a:t>2017 YILI ÖDENEĞİ		        			                                          				0 TL</a:t>
            </a:r>
          </a:p>
          <a:p>
            <a:pPr marL="0" indent="0" algn="just">
              <a:lnSpc>
                <a:spcPct val="150000"/>
              </a:lnSpc>
              <a:buFont typeface="Arial" charset="0"/>
              <a:buNone/>
            </a:pPr>
            <a:r>
              <a:rPr lang="tr-TR" altLang="tr-TR" sz="1600" b="1" dirty="0" smtClean="0"/>
              <a:t>PROJE HAKKINDA ;	</a:t>
            </a:r>
          </a:p>
          <a:p>
            <a:pPr marL="0" indent="0" algn="just">
              <a:lnSpc>
                <a:spcPct val="150000"/>
              </a:lnSpc>
              <a:buFont typeface="Arial" charset="0"/>
              <a:buNone/>
            </a:pPr>
            <a:endParaRPr lang="tr-TR" altLang="tr-TR" sz="1600" b="1" dirty="0" smtClean="0"/>
          </a:p>
          <a:p>
            <a:pPr marL="0" indent="0" algn="just">
              <a:lnSpc>
                <a:spcPct val="150000"/>
              </a:lnSpc>
              <a:buNone/>
            </a:pPr>
            <a:r>
              <a:rPr lang="tr-TR" altLang="tr-TR" sz="1600" dirty="0" smtClean="0">
                <a:latin typeface="Times New Roman" pitchFamily="18" charset="0"/>
                <a:cs typeface="Times New Roman" pitchFamily="18" charset="0"/>
              </a:rPr>
              <a:t>	</a:t>
            </a:r>
            <a:r>
              <a:rPr lang="tr-TR" altLang="tr-TR" sz="1600" dirty="0" smtClean="0"/>
              <a:t> 500 Yataklı Yeni Devlet </a:t>
            </a:r>
            <a:r>
              <a:rPr lang="tr-TR" altLang="tr-TR" sz="1600" dirty="0" smtClean="0"/>
              <a:t>Hastanesi ve Ağız Diş Sağlığı Merkezi </a:t>
            </a:r>
            <a:r>
              <a:rPr lang="tr-TR" altLang="tr-TR" sz="1600" dirty="0" smtClean="0"/>
              <a:t>yatırımı için İlimiz Merkez İlçe Demirciler </a:t>
            </a:r>
            <a:r>
              <a:rPr lang="tr-TR" altLang="tr-TR" sz="1600" dirty="0" smtClean="0"/>
              <a:t>Arazi Mahallesinde </a:t>
            </a:r>
            <a:r>
              <a:rPr lang="tr-TR" altLang="tr-TR" sz="1600" dirty="0" smtClean="0"/>
              <a:t>yer alan mülkiyeti Vakıflar Genel Müdürlüğüne ait 827 Ada 3 </a:t>
            </a:r>
            <a:r>
              <a:rPr lang="tr-TR" altLang="tr-TR" sz="1600" dirty="0" err="1" smtClean="0"/>
              <a:t>nolu</a:t>
            </a:r>
            <a:r>
              <a:rPr lang="tr-TR" altLang="tr-TR" sz="1600" dirty="0" smtClean="0"/>
              <a:t> (51.351 m2) ve 4 </a:t>
            </a:r>
            <a:r>
              <a:rPr lang="tr-TR" altLang="tr-TR" sz="1600" dirty="0" err="1" smtClean="0"/>
              <a:t>nolu</a:t>
            </a:r>
            <a:r>
              <a:rPr lang="tr-TR" altLang="tr-TR" sz="1600" dirty="0" smtClean="0"/>
              <a:t> (28.562 m2) parsel  taşınmaz ile Aşıt Mahallesi 287 Ada 1 </a:t>
            </a:r>
            <a:r>
              <a:rPr lang="tr-TR" altLang="tr-TR" sz="1600" dirty="0" err="1" smtClean="0"/>
              <a:t>nolu</a:t>
            </a:r>
            <a:r>
              <a:rPr lang="tr-TR" altLang="tr-TR" sz="1600" dirty="0" smtClean="0"/>
              <a:t> (48.718 m2) parsel taşınmaz uygun görülmüş olup 827 Ada 3 </a:t>
            </a:r>
            <a:r>
              <a:rPr lang="tr-TR" altLang="tr-TR" sz="1600" dirty="0" err="1" smtClean="0"/>
              <a:t>nolu</a:t>
            </a:r>
            <a:r>
              <a:rPr lang="tr-TR" altLang="tr-TR" sz="1600" dirty="0" smtClean="0"/>
              <a:t> (51.351 m2) ve 4 </a:t>
            </a:r>
            <a:r>
              <a:rPr lang="tr-TR" altLang="tr-TR" sz="1600" dirty="0" err="1" smtClean="0"/>
              <a:t>nolu</a:t>
            </a:r>
            <a:r>
              <a:rPr lang="tr-TR" altLang="tr-TR" sz="1600" dirty="0" smtClean="0"/>
              <a:t> (28.562 m2) parsel  taşınmazların Bakanlığımıza tahsis işlemleri </a:t>
            </a:r>
            <a:r>
              <a:rPr lang="tr-TR" altLang="tr-TR" sz="1600" dirty="0" smtClean="0"/>
              <a:t>tamamlanmıştır. 287 Ada 1 Parsel’ de bulunan taşınmazın Devir </a:t>
            </a:r>
            <a:r>
              <a:rPr lang="tr-TR" altLang="tr-TR" sz="1600" dirty="0" smtClean="0"/>
              <a:t>ve satın alma </a:t>
            </a:r>
            <a:r>
              <a:rPr lang="tr-TR" altLang="tr-TR" sz="1600" dirty="0"/>
              <a:t>işlemleri</a:t>
            </a:r>
            <a:r>
              <a:rPr lang="tr-TR" altLang="tr-TR" sz="1600" dirty="0" smtClean="0"/>
              <a:t> devam etmektedir. Aynı zamanda arsaların İmar değişikliği işi tarafımızca başlatılmıştır. </a:t>
            </a:r>
            <a:r>
              <a:rPr lang="tr-TR" altLang="tr-TR" sz="1600" dirty="0" smtClean="0"/>
              <a:t>Sağlık </a:t>
            </a:r>
            <a:r>
              <a:rPr lang="tr-TR" altLang="tr-TR" sz="1600" dirty="0" smtClean="0"/>
              <a:t>Bakanlığı Sağlık Yatırımları Genel Müdürlüğü tarafından proje ihalesi gerçekleştirilmiştir.</a:t>
            </a:r>
            <a:r>
              <a:rPr lang="tr-TR" altLang="tr-TR" sz="1600" dirty="0" smtClean="0">
                <a:solidFill>
                  <a:srgbClr val="FF0000"/>
                </a:solidFill>
              </a:rPr>
              <a:t> </a:t>
            </a:r>
            <a:r>
              <a:rPr lang="tr-TR" altLang="tr-TR" sz="1600" dirty="0" smtClean="0"/>
              <a:t>Bahse konu arsanın Kilis Büyük Ovası içerisinde bulunması nedeni ile il toprak kurulundan tarım dışına çıkarılma kararı </a:t>
            </a:r>
            <a:r>
              <a:rPr lang="tr-TR" altLang="tr-TR" sz="1600" dirty="0" smtClean="0"/>
              <a:t>alınmış </a:t>
            </a:r>
            <a:r>
              <a:rPr lang="tr-TR" altLang="tr-TR" sz="1600" dirty="0" smtClean="0"/>
              <a:t>onay için Tarım ve Hayvancılık Bakanlığına </a:t>
            </a:r>
            <a:r>
              <a:rPr lang="tr-TR" altLang="tr-TR" sz="1600" dirty="0" smtClean="0"/>
              <a:t>gönderilmiştir. </a:t>
            </a:r>
            <a:r>
              <a:rPr lang="tr-TR" altLang="tr-TR" sz="1600" dirty="0" smtClean="0"/>
              <a:t>Onayın alınmasına müteakip Bakanlığımızca </a:t>
            </a:r>
            <a:r>
              <a:rPr lang="tr-TR" altLang="tr-TR" sz="1600" dirty="0" smtClean="0"/>
              <a:t>yapım ihalesine </a:t>
            </a:r>
            <a:r>
              <a:rPr lang="tr-TR" altLang="tr-TR" sz="1600" dirty="0" smtClean="0"/>
              <a:t>çıkılacaktır.	</a:t>
            </a:r>
            <a:endParaRPr lang="tr-TR" altLang="tr-TR" sz="1600" b="1"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28</a:t>
            </a:fld>
            <a:endParaRPr lang="tr-T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çerik Yer Tutucusu 3"/>
          <p:cNvPicPr>
            <a:picLocks noGrp="1" noChangeAspect="1"/>
          </p:cNvPicPr>
          <p:nvPr>
            <p:ph idx="1"/>
          </p:nvPr>
        </p:nvPicPr>
        <p:blipFill>
          <a:blip r:embed="rId2" cstate="print"/>
          <a:srcRect/>
          <a:stretch>
            <a:fillRect/>
          </a:stretch>
        </p:blipFill>
        <p:spPr>
          <a:xfrm>
            <a:off x="797985" y="333376"/>
            <a:ext cx="10596033" cy="6119813"/>
          </a:xfrm>
        </p:spPr>
      </p:pic>
      <p:sp>
        <p:nvSpPr>
          <p:cNvPr id="3" name="2 Slayt Numarası Yer Tutucusu"/>
          <p:cNvSpPr>
            <a:spLocks noGrp="1"/>
          </p:cNvSpPr>
          <p:nvPr>
            <p:ph type="sldNum" sz="quarter" idx="12"/>
          </p:nvPr>
        </p:nvSpPr>
        <p:spPr/>
        <p:txBody>
          <a:bodyPr/>
          <a:lstStyle/>
          <a:p>
            <a:fld id="{B2C3B8B3-F421-924C-9E16-791329F0FE9B}" type="slidenum">
              <a:rPr lang="tr-TR" smtClean="0"/>
              <a:pPr/>
              <a:t>29</a:t>
            </a:fld>
            <a:endParaRPr lang="tr-T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İçerik Yer Tutucusu 2"/>
          <p:cNvSpPr>
            <a:spLocks noGrp="1"/>
          </p:cNvSpPr>
          <p:nvPr>
            <p:ph idx="1"/>
          </p:nvPr>
        </p:nvSpPr>
        <p:spPr>
          <a:xfrm>
            <a:off x="279400" y="262468"/>
            <a:ext cx="11573933" cy="6223000"/>
          </a:xfrm>
        </p:spPr>
        <p:txBody>
          <a:bodyPr>
            <a:normAutofit lnSpcReduction="10000"/>
          </a:bodyPr>
          <a:lstStyle/>
          <a:p>
            <a:pPr marL="0" indent="0" algn="ctr" defTabSz="919163">
              <a:lnSpc>
                <a:spcPct val="150000"/>
              </a:lnSpc>
              <a:buFont typeface="Arial" charset="0"/>
              <a:buNone/>
            </a:pPr>
            <a:endParaRPr lang="tr-TR" altLang="tr-TR" sz="1600" dirty="0"/>
          </a:p>
          <a:p>
            <a:pPr marL="0" indent="0" algn="ctr" defTabSz="919163">
              <a:lnSpc>
                <a:spcPct val="150000"/>
              </a:lnSpc>
              <a:buFont typeface="Arial" charset="0"/>
              <a:buNone/>
            </a:pPr>
            <a:r>
              <a:rPr lang="tr-TR" altLang="tr-TR" sz="1900" dirty="0" smtClean="0"/>
              <a:t>   </a:t>
            </a:r>
            <a:r>
              <a:rPr lang="tr-TR" altLang="tr-TR" sz="2000" b="1" dirty="0" smtClean="0"/>
              <a:t>KİLİS MERKEZ BÖLÜK 112 ACİL SAĞLIK HİZMETLERİ İSTASYONU</a:t>
            </a:r>
          </a:p>
          <a:p>
            <a:pPr marL="0" indent="0" algn="just" defTabSz="919163">
              <a:lnSpc>
                <a:spcPct val="150000"/>
              </a:lnSpc>
              <a:buFont typeface="Arial" charset="0"/>
              <a:buNone/>
            </a:pPr>
            <a:endParaRPr lang="tr-TR" altLang="tr-TR" sz="1600" dirty="0" smtClean="0"/>
          </a:p>
          <a:p>
            <a:pPr marL="0" indent="0" algn="just" defTabSz="919163">
              <a:lnSpc>
                <a:spcPct val="150000"/>
              </a:lnSpc>
              <a:buFont typeface="Arial" charset="0"/>
              <a:buNone/>
            </a:pPr>
            <a:r>
              <a:rPr lang="tr-TR" altLang="tr-TR" sz="1600" b="1" dirty="0" smtClean="0"/>
              <a:t>PROJE TUTARI					  				      417.000 TL</a:t>
            </a:r>
          </a:p>
          <a:p>
            <a:pPr marL="0" indent="0" algn="just" defTabSz="919163">
              <a:lnSpc>
                <a:spcPct val="150000"/>
              </a:lnSpc>
              <a:buFont typeface="Arial" charset="0"/>
              <a:buNone/>
            </a:pPr>
            <a:r>
              <a:rPr lang="tr-TR" altLang="tr-TR" sz="1600" b="1" dirty="0" smtClean="0"/>
              <a:t>ÖNCEKİ YILLAR HARCAMASI				     			              	                   0 TL</a:t>
            </a:r>
          </a:p>
          <a:p>
            <a:pPr marL="0" indent="0" algn="just" defTabSz="919163">
              <a:lnSpc>
                <a:spcPct val="150000"/>
              </a:lnSpc>
              <a:buFont typeface="Arial" charset="0"/>
              <a:buNone/>
            </a:pPr>
            <a:r>
              <a:rPr lang="tr-TR" altLang="tr-TR" sz="1600" b="1" dirty="0" smtClean="0"/>
              <a:t>2017 YILI ÖDENEĞİ									       300.000 TL</a:t>
            </a:r>
          </a:p>
          <a:p>
            <a:pPr marL="0" indent="0" algn="just" defTabSz="919163">
              <a:lnSpc>
                <a:spcPct val="150000"/>
              </a:lnSpc>
              <a:buFont typeface="Arial" charset="0"/>
              <a:buNone/>
            </a:pPr>
            <a:r>
              <a:rPr lang="tr-TR" altLang="tr-TR" sz="1600" b="1" dirty="0" smtClean="0"/>
              <a:t>PROJE HAKKINDA ;	 </a:t>
            </a:r>
          </a:p>
          <a:p>
            <a:pPr marL="0" indent="0" algn="just" defTabSz="919163">
              <a:lnSpc>
                <a:spcPct val="150000"/>
              </a:lnSpc>
              <a:buFont typeface="Arial" charset="0"/>
              <a:buNone/>
            </a:pPr>
            <a:r>
              <a:rPr lang="tr-TR" altLang="tr-TR" sz="1700" dirty="0" smtClean="0"/>
              <a:t>	</a:t>
            </a:r>
            <a:r>
              <a:rPr lang="tr-TR" altLang="tr-TR" sz="1600" dirty="0" smtClean="0"/>
              <a:t>KİLİS MERKEZ BÖLÜK MAHALLESİ 1205 ADA 3 NOLU PARSEL ÜZERİNE YAPILMASI PLANLANAN 112 ACİL SAĞLIK HİZMETLERİ İSTASYONU 2017 YATIRIM PROGRAMINA ALINMIŞTIR.  YATIRIMIN BÜTÇESİ T.C HÜKÜMETİ İLE ARAP EKONOMİK KALKINMA KUVEYT FONU ARASINDA 29/03/2016 TARİHİNDE İMZALANAN HİBE ANLAŞMASI KAPSAMINDA KARŞILANACAKTIR. </a:t>
            </a:r>
            <a:r>
              <a:rPr lang="tr-TR" altLang="tr-TR" sz="1600" b="1" dirty="0" smtClean="0"/>
              <a:t>UYGULAMA PROJELERİNİ HAZIRLATMAK ÜZERE EYLÜL AYINDA HİZMET ALIMI YAPILMIŞTIR. </a:t>
            </a:r>
            <a:r>
              <a:rPr lang="tr-TR" altLang="tr-TR" sz="1600" b="1" dirty="0" smtClean="0"/>
              <a:t>ZEMİN </a:t>
            </a:r>
            <a:r>
              <a:rPr lang="tr-TR" altLang="tr-TR" sz="1600" b="1" dirty="0" smtClean="0"/>
              <a:t>ETÜDÜ, MİMARİ, STATİK, MEKANİK VE ELEKTRİK PROJELERİ HAZIR HALE </a:t>
            </a:r>
            <a:r>
              <a:rPr lang="tr-TR" altLang="tr-TR" sz="1600" b="1" dirty="0" smtClean="0"/>
              <a:t>GELMİŞ VE İL ÖZEL İDARESİNCE PROJE KABULÜ YAPILMIŞTIR. ŞUBAT AYI </a:t>
            </a:r>
            <a:r>
              <a:rPr lang="tr-TR" altLang="tr-TR" sz="1600" b="1" dirty="0" smtClean="0"/>
              <a:t>İÇERİSİNDE YAPIM İHALESİNE ÇIKILMASI PLANLANMAKTADIR. </a:t>
            </a:r>
            <a:r>
              <a:rPr lang="tr-TR" altLang="tr-TR" sz="1600" dirty="0" smtClean="0"/>
              <a:t>	</a:t>
            </a:r>
            <a:endParaRPr lang="tr-TR" altLang="tr-TR" sz="1600" b="1" dirty="0" smtClean="0"/>
          </a:p>
          <a:p>
            <a:pPr marL="0" indent="0" algn="just" defTabSz="919163">
              <a:lnSpc>
                <a:spcPct val="150000"/>
              </a:lnSpc>
              <a:buFont typeface="Arial" charset="0"/>
              <a:buNone/>
            </a:pPr>
            <a:r>
              <a:rPr lang="tr-TR" altLang="tr-TR" sz="1600" dirty="0" smtClean="0"/>
              <a:t>		</a:t>
            </a:r>
            <a:endParaRPr lang="tr-TR" altLang="tr-TR" sz="1600" b="1"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3</a:t>
            </a:fld>
            <a:endParaRPr lang="tr-T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524000" y="1916832"/>
            <a:ext cx="9144000" cy="936104"/>
          </a:xfrm>
          <a:ln w="38100">
            <a:miter lim="800000"/>
            <a:headEnd/>
            <a:tailEnd/>
          </a:ln>
          <a:extLst/>
        </p:spPr>
        <p:txBody>
          <a:bodyPr/>
          <a:lstStyle/>
          <a:p>
            <a:pPr>
              <a:defRPr/>
            </a:pPr>
            <a:r>
              <a:rPr lang="tr-TR" b="1" dirty="0" smtClean="0">
                <a:ln w="10541" cmpd="sng">
                  <a:solidFill>
                    <a:schemeClr val="accent1">
                      <a:shade val="88000"/>
                      <a:satMod val="110000"/>
                    </a:schemeClr>
                  </a:solidFill>
                  <a:prstDash val="solid"/>
                </a:ln>
              </a:rPr>
              <a:t>			  ARZ EDERİM…</a:t>
            </a:r>
            <a:endParaRPr lang="tr-TR" b="1" dirty="0">
              <a:ln w="10541" cmpd="sng">
                <a:solidFill>
                  <a:schemeClr val="accent1">
                    <a:shade val="88000"/>
                    <a:satMod val="110000"/>
                  </a:schemeClr>
                </a:solidFill>
                <a:prstDash val="solid"/>
              </a:ln>
            </a:endParaRPr>
          </a:p>
        </p:txBody>
      </p:sp>
      <p:sp>
        <p:nvSpPr>
          <p:cNvPr id="3" name="2 İçerik Yer Tutucusu"/>
          <p:cNvSpPr>
            <a:spLocks noGrp="1"/>
          </p:cNvSpPr>
          <p:nvPr>
            <p:ph idx="1"/>
          </p:nvPr>
        </p:nvSpPr>
        <p:spPr>
          <a:xfrm>
            <a:off x="1524000" y="4365104"/>
            <a:ext cx="9144000" cy="1584176"/>
          </a:xfrm>
          <a:ln w="38100">
            <a:miter lim="800000"/>
            <a:headEnd/>
            <a:tailEnd/>
          </a:ln>
          <a:extLst/>
        </p:spPr>
        <p:txBody>
          <a:bodyPr>
            <a:normAutofit/>
          </a:bodyPr>
          <a:lstStyle/>
          <a:p>
            <a:pPr algn="ctr">
              <a:buFont typeface="Arial" charset="0"/>
              <a:buNone/>
              <a:defRPr/>
            </a:pPr>
            <a:r>
              <a:rPr lang="tr-TR" b="1" dirty="0">
                <a:ln w="10541" cmpd="sng">
                  <a:solidFill>
                    <a:schemeClr val="accent1">
                      <a:shade val="88000"/>
                      <a:satMod val="110000"/>
                    </a:schemeClr>
                  </a:solidFill>
                  <a:prstDash val="solid"/>
                </a:ln>
              </a:rPr>
              <a:t>Dr. </a:t>
            </a:r>
            <a:r>
              <a:rPr lang="tr-TR" b="1" dirty="0" smtClean="0">
                <a:ln w="10541" cmpd="sng">
                  <a:solidFill>
                    <a:schemeClr val="accent1">
                      <a:shade val="88000"/>
                      <a:satMod val="110000"/>
                    </a:schemeClr>
                  </a:solidFill>
                  <a:prstDash val="solid"/>
                </a:ln>
              </a:rPr>
              <a:t>Mehmet Metin DEMİR</a:t>
            </a:r>
            <a:endParaRPr lang="tr-TR" b="1" dirty="0">
              <a:ln w="10541" cmpd="sng">
                <a:solidFill>
                  <a:schemeClr val="accent1">
                    <a:shade val="88000"/>
                    <a:satMod val="110000"/>
                  </a:schemeClr>
                </a:solidFill>
                <a:prstDash val="solid"/>
              </a:ln>
            </a:endParaRPr>
          </a:p>
          <a:p>
            <a:pPr algn="ctr">
              <a:buFont typeface="Arial" charset="0"/>
              <a:buNone/>
              <a:defRPr/>
            </a:pPr>
            <a:r>
              <a:rPr lang="tr-TR" b="1" dirty="0">
                <a:ln w="10541" cmpd="sng">
                  <a:solidFill>
                    <a:schemeClr val="accent1">
                      <a:shade val="88000"/>
                      <a:satMod val="110000"/>
                    </a:schemeClr>
                  </a:solidFill>
                  <a:prstDash val="solid"/>
                </a:ln>
              </a:rPr>
              <a:t>İl Sağlık Müdürü</a:t>
            </a:r>
          </a:p>
        </p:txBody>
      </p:sp>
      <p:sp>
        <p:nvSpPr>
          <p:cNvPr id="37892"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221090-58B8-48BB-AD74-D7F739129916}" type="slidenum">
              <a:rPr lang="tr-TR" altLang="tr-TR" sz="1200">
                <a:solidFill>
                  <a:srgbClr val="898989"/>
                </a:solidFill>
                <a:latin typeface="Arial" panose="020B0604020202020204" pitchFamily="34" charset="0"/>
              </a:rPr>
              <a:pPr>
                <a:spcBef>
                  <a:spcPct val="0"/>
                </a:spcBef>
                <a:buFontTx/>
                <a:buNone/>
              </a:pPr>
              <a:t>30</a:t>
            </a:fld>
            <a:endParaRPr lang="tr-TR" altLang="tr-TR" sz="1200">
              <a:solidFill>
                <a:srgbClr val="898989"/>
              </a:solidFill>
              <a:latin typeface="Arial" panose="020B0604020202020204" pitchFamily="34" charset="0"/>
            </a:endParaRPr>
          </a:p>
        </p:txBody>
      </p:sp>
    </p:spTree>
    <p:extLst>
      <p:ext uri="{BB962C8B-B14F-4D97-AF65-F5344CB8AC3E}">
        <p14:creationId xmlns:p14="http://schemas.microsoft.com/office/powerpoint/2010/main" val="202621593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İçerik Yer Tutucusu 6"/>
          <p:cNvPicPr>
            <a:picLocks noGrp="1" noChangeAspect="1"/>
          </p:cNvPicPr>
          <p:nvPr>
            <p:ph idx="1"/>
          </p:nvPr>
        </p:nvPicPr>
        <p:blipFill>
          <a:blip r:embed="rId2" cstate="print"/>
          <a:stretch>
            <a:fillRect/>
          </a:stretch>
        </p:blipFill>
        <p:spPr>
          <a:xfrm>
            <a:off x="491971" y="448830"/>
            <a:ext cx="11288225" cy="6226061"/>
          </a:xfrm>
        </p:spPr>
      </p:pic>
      <p:sp>
        <p:nvSpPr>
          <p:cNvPr id="4" name="3 Slayt Numarası Yer Tutucusu"/>
          <p:cNvSpPr>
            <a:spLocks noGrp="1"/>
          </p:cNvSpPr>
          <p:nvPr>
            <p:ph type="sldNum" sz="quarter" idx="12"/>
          </p:nvPr>
        </p:nvSpPr>
        <p:spPr/>
        <p:txBody>
          <a:bodyPr/>
          <a:lstStyle/>
          <a:p>
            <a:fld id="{B2C3B8B3-F421-924C-9E16-791329F0FE9B}" type="slidenum">
              <a:rPr lang="tr-TR" smtClean="0"/>
              <a:pPr/>
              <a:t>4</a:t>
            </a:fld>
            <a:endParaRPr lang="tr-T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İçerik Yer Tutucusu 2"/>
          <p:cNvSpPr>
            <a:spLocks noGrp="1"/>
          </p:cNvSpPr>
          <p:nvPr>
            <p:ph idx="1"/>
          </p:nvPr>
        </p:nvSpPr>
        <p:spPr>
          <a:xfrm>
            <a:off x="624416" y="476249"/>
            <a:ext cx="11364383" cy="6085417"/>
          </a:xfrm>
        </p:spPr>
        <p:txBody>
          <a:bodyPr>
            <a:normAutofit/>
          </a:bodyPr>
          <a:lstStyle/>
          <a:p>
            <a:pPr marL="0" indent="0" algn="just">
              <a:lnSpc>
                <a:spcPct val="150000"/>
              </a:lnSpc>
              <a:buFont typeface="Arial" charset="0"/>
              <a:buNone/>
            </a:pPr>
            <a:endParaRPr lang="tr-TR" altLang="tr-TR" sz="1400" dirty="0" smtClean="0"/>
          </a:p>
          <a:p>
            <a:pPr marL="0" indent="0" algn="ctr">
              <a:lnSpc>
                <a:spcPct val="150000"/>
              </a:lnSpc>
              <a:buFont typeface="Arial" charset="0"/>
              <a:buNone/>
            </a:pPr>
            <a:r>
              <a:rPr lang="tr-TR" altLang="tr-TR" sz="2000" b="1" dirty="0" smtClean="0"/>
              <a:t>KİLİS MUSABEYLİ 112 ACİL SAĞLIK HİZMETLERİ İSTASYONU</a:t>
            </a:r>
          </a:p>
          <a:p>
            <a:pPr marL="0" indent="0" algn="just">
              <a:lnSpc>
                <a:spcPct val="150000"/>
              </a:lnSpc>
              <a:buFont typeface="Arial" charset="0"/>
              <a:buNone/>
            </a:pPr>
            <a:endParaRPr lang="tr-TR" altLang="tr-TR" sz="2000" b="1" dirty="0" smtClean="0"/>
          </a:p>
          <a:p>
            <a:pPr marL="0" indent="0" algn="just">
              <a:lnSpc>
                <a:spcPct val="150000"/>
              </a:lnSpc>
              <a:buFont typeface="Arial" charset="0"/>
              <a:buNone/>
            </a:pPr>
            <a:r>
              <a:rPr lang="tr-TR" altLang="tr-TR" sz="1600" b="1" dirty="0" smtClean="0"/>
              <a:t>PROJE TUTARI									        417.000 TL</a:t>
            </a:r>
          </a:p>
          <a:p>
            <a:pPr marL="0" indent="0" algn="just">
              <a:lnSpc>
                <a:spcPct val="150000"/>
              </a:lnSpc>
              <a:buFont typeface="Arial" charset="0"/>
              <a:buNone/>
            </a:pPr>
            <a:r>
              <a:rPr lang="tr-TR" altLang="tr-TR" sz="1600" b="1" dirty="0" smtClean="0"/>
              <a:t>ÖNCEKİ YILLAR HARCAMASI							          	                     0 TL</a:t>
            </a:r>
          </a:p>
          <a:p>
            <a:pPr marL="0" indent="0" algn="just">
              <a:lnSpc>
                <a:spcPct val="150000"/>
              </a:lnSpc>
              <a:buFont typeface="Arial" charset="0"/>
              <a:buNone/>
            </a:pPr>
            <a:r>
              <a:rPr lang="tr-TR" altLang="tr-TR" sz="1600" b="1" dirty="0" smtClean="0"/>
              <a:t>2017 YILI ÖDENEĞİ									         300.000 TL</a:t>
            </a:r>
          </a:p>
          <a:p>
            <a:pPr marL="0" indent="0" algn="just">
              <a:lnSpc>
                <a:spcPct val="150000"/>
              </a:lnSpc>
              <a:buFont typeface="Arial" charset="0"/>
              <a:buNone/>
            </a:pPr>
            <a:r>
              <a:rPr lang="tr-TR" altLang="tr-TR" sz="1600" b="1" dirty="0" smtClean="0"/>
              <a:t>PROJE HAKKINDA ;	</a:t>
            </a:r>
          </a:p>
          <a:p>
            <a:pPr marL="0" indent="0" algn="just">
              <a:lnSpc>
                <a:spcPct val="150000"/>
              </a:lnSpc>
              <a:buFont typeface="Arial" charset="0"/>
              <a:buNone/>
            </a:pPr>
            <a:endParaRPr lang="tr-TR" altLang="tr-TR" sz="1600" b="1" dirty="0" smtClean="0"/>
          </a:p>
          <a:p>
            <a:pPr marL="0" indent="0" algn="just">
              <a:lnSpc>
                <a:spcPct val="150000"/>
              </a:lnSpc>
              <a:buFont typeface="Arial" charset="0"/>
              <a:buNone/>
            </a:pPr>
            <a:r>
              <a:rPr lang="tr-TR" altLang="tr-TR" sz="1600" dirty="0" smtClean="0"/>
              <a:t>	KİLİS </a:t>
            </a:r>
            <a:r>
              <a:rPr lang="tr-TR" altLang="tr-TR" sz="1600" b="1" u="sng" dirty="0" smtClean="0"/>
              <a:t>MUSABEYLİ</a:t>
            </a:r>
            <a:r>
              <a:rPr lang="tr-TR" altLang="tr-TR" sz="1600" dirty="0" smtClean="0"/>
              <a:t> İLÇESİ ENTEGRE İLÇE HASTANESİ BAHÇESİNE YAPILMASI PLANLANAN 112 ACİL SAĞLIK HİZMETLERİ İSTASYONU 2017 YATIRIM PROGRAMINA ALINMIŞ OLUP YATIRIMIN BÜTÇESİ T.C HÜKÜMETİ İLE ARAP EKONOMİK KALKINMA KUVEYT FONU ARASINDA 29/03/2016 TARİHİNDE İMZALANAN HİBE ANLAŞMASI KAPSAMINDA KARŞILANACAKTIR. </a:t>
            </a:r>
            <a:r>
              <a:rPr lang="tr-TR" altLang="tr-TR" sz="1600" b="1" dirty="0"/>
              <a:t>UYGULAMA PROJELERİNİ HAZIRLATMAK ÜZERE </a:t>
            </a:r>
            <a:r>
              <a:rPr lang="tr-TR" altLang="tr-TR" sz="1600" b="1" dirty="0" smtClean="0"/>
              <a:t>EKİM AYINDA HİZMET </a:t>
            </a:r>
            <a:r>
              <a:rPr lang="tr-TR" altLang="tr-TR" sz="1600" b="1" dirty="0"/>
              <a:t>ALIMI </a:t>
            </a:r>
            <a:r>
              <a:rPr lang="tr-TR" altLang="tr-TR" sz="1600" b="1" dirty="0" smtClean="0"/>
              <a:t>YAPILMIŞTIR.</a:t>
            </a:r>
            <a:r>
              <a:rPr lang="tr-TR" altLang="tr-TR" sz="1600" dirty="0"/>
              <a:t> </a:t>
            </a:r>
            <a:r>
              <a:rPr lang="tr-TR" altLang="tr-TR" sz="1600" b="1" dirty="0" smtClean="0"/>
              <a:t>ŞUBAT</a:t>
            </a:r>
            <a:r>
              <a:rPr lang="tr-TR" altLang="tr-TR" sz="1600" b="1" dirty="0" smtClean="0"/>
              <a:t> </a:t>
            </a:r>
            <a:r>
              <a:rPr lang="tr-TR" altLang="tr-TR" sz="1600" b="1" dirty="0" smtClean="0"/>
              <a:t>AYI İÇERİSİNDE ZEMİN ETÜDÜ, MİMARİ, STATİK, MEKANİK VE ELEKTRİK PROJELERİ HAZIR HALE GELECEK OLUP </a:t>
            </a:r>
            <a:r>
              <a:rPr lang="tr-TR" altLang="tr-TR" sz="1600" b="1" dirty="0" smtClean="0"/>
              <a:t>MART</a:t>
            </a:r>
            <a:r>
              <a:rPr lang="tr-TR" altLang="tr-TR" sz="1600" b="1" dirty="0" smtClean="0"/>
              <a:t> </a:t>
            </a:r>
            <a:r>
              <a:rPr lang="tr-TR" altLang="tr-TR" sz="1600" b="1" dirty="0" smtClean="0"/>
              <a:t>AYI İÇERİSİNDE YAPIM İHALESİNE ÇIKILMASI PLANLANMAKTADIR. </a:t>
            </a:r>
            <a:r>
              <a:rPr lang="tr-TR" altLang="tr-TR" sz="1600" dirty="0" smtClean="0"/>
              <a:t>	</a:t>
            </a:r>
            <a:endParaRPr lang="tr-TR" altLang="tr-TR" sz="1600" b="1"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5</a:t>
            </a:fld>
            <a:endParaRPr lang="tr-T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8106" y="581025"/>
            <a:ext cx="11315939" cy="5506508"/>
          </a:xfrm>
        </p:spPr>
      </p:pic>
      <p:sp>
        <p:nvSpPr>
          <p:cNvPr id="4" name="Slayt Numarası Yer Tutucusu 3"/>
          <p:cNvSpPr>
            <a:spLocks noGrp="1"/>
          </p:cNvSpPr>
          <p:nvPr>
            <p:ph type="sldNum" sz="quarter" idx="12"/>
          </p:nvPr>
        </p:nvSpPr>
        <p:spPr/>
        <p:txBody>
          <a:bodyPr/>
          <a:lstStyle/>
          <a:p>
            <a:fld id="{B2C3B8B3-F421-924C-9E16-791329F0FE9B}" type="slidenum">
              <a:rPr lang="tr-TR" smtClean="0"/>
              <a:pPr/>
              <a:t>6</a:t>
            </a:fld>
            <a:endParaRPr lang="tr-TR"/>
          </a:p>
        </p:txBody>
      </p:sp>
    </p:spTree>
    <p:extLst>
      <p:ext uri="{BB962C8B-B14F-4D97-AF65-F5344CB8AC3E}">
        <p14:creationId xmlns:p14="http://schemas.microsoft.com/office/powerpoint/2010/main" val="162820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İçerik Yer Tutucusu 2"/>
          <p:cNvSpPr>
            <a:spLocks noGrp="1"/>
          </p:cNvSpPr>
          <p:nvPr>
            <p:ph idx="1"/>
          </p:nvPr>
        </p:nvSpPr>
        <p:spPr>
          <a:xfrm>
            <a:off x="527051" y="333375"/>
            <a:ext cx="10972800" cy="6048375"/>
          </a:xfrm>
        </p:spPr>
        <p:txBody>
          <a:bodyPr>
            <a:normAutofit/>
          </a:bodyPr>
          <a:lstStyle/>
          <a:p>
            <a:pPr marL="0" indent="0" algn="just">
              <a:lnSpc>
                <a:spcPct val="150000"/>
              </a:lnSpc>
              <a:buNone/>
            </a:pPr>
            <a:endParaRPr lang="tr-TR" altLang="tr-TR" sz="1400" dirty="0"/>
          </a:p>
          <a:p>
            <a:pPr marL="0" indent="0" algn="ctr">
              <a:lnSpc>
                <a:spcPct val="150000"/>
              </a:lnSpc>
              <a:buNone/>
            </a:pPr>
            <a:r>
              <a:rPr lang="tr-TR" altLang="tr-TR" sz="2000" b="1" dirty="0" smtClean="0"/>
              <a:t>POLATELİ </a:t>
            </a:r>
            <a:r>
              <a:rPr lang="tr-TR" altLang="tr-TR" sz="2000" b="1" dirty="0"/>
              <a:t>İLÇESİ 3 HEKİMLİ AİLE SAĞLIĞI </a:t>
            </a:r>
            <a:r>
              <a:rPr lang="tr-TR" altLang="tr-TR" sz="2000" b="1" dirty="0" smtClean="0"/>
              <a:t>MERKEZİ +</a:t>
            </a:r>
            <a:r>
              <a:rPr lang="tr-TR" altLang="tr-TR" sz="2000" b="1" dirty="0" smtClean="0"/>
              <a:t> </a:t>
            </a:r>
            <a:r>
              <a:rPr lang="tr-TR" altLang="tr-TR" sz="2000" b="1" dirty="0" smtClean="0"/>
              <a:t>112 ACİL SAĞLIK HİZMETLERİ İSTASYONU</a:t>
            </a:r>
          </a:p>
          <a:p>
            <a:pPr marL="0" indent="0" algn="just">
              <a:lnSpc>
                <a:spcPct val="150000"/>
              </a:lnSpc>
              <a:buFont typeface="Arial" charset="0"/>
              <a:buNone/>
            </a:pPr>
            <a:endParaRPr lang="tr-TR" altLang="tr-TR" sz="2000" b="1" dirty="0" smtClean="0"/>
          </a:p>
          <a:p>
            <a:pPr marL="0" indent="0" algn="just">
              <a:lnSpc>
                <a:spcPct val="150000"/>
              </a:lnSpc>
              <a:buFont typeface="Arial" charset="0"/>
              <a:buNone/>
            </a:pPr>
            <a:r>
              <a:rPr lang="tr-TR" altLang="tr-TR" sz="1600" b="1" dirty="0" smtClean="0"/>
              <a:t>PROJE TUTARI									       417.000 TL</a:t>
            </a:r>
          </a:p>
          <a:p>
            <a:pPr marL="0" indent="0" algn="just">
              <a:lnSpc>
                <a:spcPct val="150000"/>
              </a:lnSpc>
              <a:buFont typeface="Arial" charset="0"/>
              <a:buNone/>
            </a:pPr>
            <a:r>
              <a:rPr lang="tr-TR" altLang="tr-TR" sz="1600" b="1" dirty="0" smtClean="0"/>
              <a:t>ÖNCEKİ YILLAR HARCAMASI							          	                    0 TL</a:t>
            </a:r>
          </a:p>
          <a:p>
            <a:pPr marL="0" indent="0" algn="just">
              <a:lnSpc>
                <a:spcPct val="150000"/>
              </a:lnSpc>
              <a:buFont typeface="Arial" charset="0"/>
              <a:buNone/>
            </a:pPr>
            <a:r>
              <a:rPr lang="tr-TR" altLang="tr-TR" sz="1600" b="1" dirty="0" smtClean="0"/>
              <a:t>2017 YILI ÖDENEĞİ									        300.000 TL</a:t>
            </a:r>
          </a:p>
          <a:p>
            <a:pPr marL="0" indent="0" algn="just">
              <a:lnSpc>
                <a:spcPct val="150000"/>
              </a:lnSpc>
              <a:buFont typeface="Arial" charset="0"/>
              <a:buNone/>
            </a:pPr>
            <a:r>
              <a:rPr lang="tr-TR" altLang="tr-TR" sz="1600" b="1" dirty="0" smtClean="0"/>
              <a:t>PROJE HAKKINDA ;	</a:t>
            </a:r>
          </a:p>
          <a:p>
            <a:pPr marL="0" indent="0" algn="just">
              <a:lnSpc>
                <a:spcPct val="150000"/>
              </a:lnSpc>
              <a:buFont typeface="Arial" charset="0"/>
              <a:buNone/>
            </a:pPr>
            <a:r>
              <a:rPr lang="tr-TR" altLang="tr-TR" sz="1600" dirty="0" smtClean="0"/>
              <a:t>	KİLİS </a:t>
            </a:r>
            <a:r>
              <a:rPr lang="tr-TR" altLang="tr-TR" sz="1600" b="1" u="sng" dirty="0" smtClean="0"/>
              <a:t>POLATELİ</a:t>
            </a:r>
            <a:r>
              <a:rPr lang="tr-TR" altLang="tr-TR" sz="1600" dirty="0" smtClean="0"/>
              <a:t> İLÇESİ GÜLDÜZÜ MAHALLESİ 100 NOLU PARSEL ÜZERİNE YAPILMASI </a:t>
            </a:r>
            <a:r>
              <a:rPr lang="tr-TR" altLang="tr-TR" sz="1600" dirty="0" smtClean="0"/>
              <a:t>PLANLANAN </a:t>
            </a:r>
            <a:r>
              <a:rPr lang="tr-TR" altLang="tr-TR" sz="1600" dirty="0"/>
              <a:t>3 HEKİMLİ AİLE SAĞLIĞI MERKEZİ </a:t>
            </a:r>
            <a:r>
              <a:rPr lang="tr-TR" altLang="tr-TR" sz="1600" b="1" dirty="0"/>
              <a:t>+</a:t>
            </a:r>
            <a:r>
              <a:rPr lang="tr-TR" altLang="tr-TR" sz="1600" dirty="0" smtClean="0"/>
              <a:t> </a:t>
            </a:r>
            <a:r>
              <a:rPr lang="tr-TR" altLang="tr-TR" sz="1600" dirty="0" smtClean="0"/>
              <a:t>112 ACİL SAĞLIK HİZMETLERİ İSTASYONU 2017 YATIRIM PROGRAMINA ALINMIŞ OLUP YATIRIMIN BÜTÇESİ T.C HÜKÜMETİ İLE ARAP EKONOMİK KALKINMA KUVEYT FONU ARASINDA 29/03/2016 TARİHİNDE İMZALANAN HİBE ANLAŞMASI KAPSAMINDA KARŞILANACAKTIR. </a:t>
            </a:r>
            <a:r>
              <a:rPr lang="tr-TR" altLang="tr-TR" sz="1600" b="1" dirty="0"/>
              <a:t>UYGULAMA PROJELERİNİ HAZIRLATMAK ÜZERE EKİM AYINDA HİZMET ALIMI YAPILMIŞTIR.</a:t>
            </a:r>
            <a:r>
              <a:rPr lang="tr-TR" altLang="tr-TR" sz="1600" dirty="0"/>
              <a:t> </a:t>
            </a:r>
            <a:r>
              <a:rPr lang="tr-TR" altLang="tr-TR" sz="1600" b="1" dirty="0"/>
              <a:t>ŞUBAT AYI İÇERİSİNDE ZEMİN ETÜDÜ, MİMARİ, STATİK, MEKANİK VE ELEKTRİK PROJELERİ HAZIR HALE GELECEK OLUP MART AYI İÇERİSİNDE YAPIM İHALESİNE ÇIKILMASI PLANLANMAKTADIR. </a:t>
            </a:r>
            <a:r>
              <a:rPr lang="tr-TR" altLang="tr-TR" sz="1400" dirty="0" smtClean="0"/>
              <a:t>	</a:t>
            </a:r>
            <a:endParaRPr lang="tr-TR" altLang="tr-TR" sz="1400" b="1"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7</a:t>
            </a:fld>
            <a:endParaRPr lang="tr-T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Unvan 1"/>
          <p:cNvSpPr>
            <a:spLocks noGrp="1"/>
          </p:cNvSpPr>
          <p:nvPr>
            <p:ph type="title"/>
          </p:nvPr>
        </p:nvSpPr>
        <p:spPr/>
        <p:txBody>
          <a:bodyPr/>
          <a:lstStyle/>
          <a:p>
            <a:endParaRPr lang="tr-TR" altLang="tr-TR" smtClean="0"/>
          </a:p>
        </p:txBody>
      </p:sp>
      <p:pic>
        <p:nvPicPr>
          <p:cNvPr id="10243" name="İçerik Yer Tutucusu 3"/>
          <p:cNvPicPr>
            <a:picLocks noGrp="1" noChangeAspect="1"/>
          </p:cNvPicPr>
          <p:nvPr>
            <p:ph idx="1"/>
          </p:nvPr>
        </p:nvPicPr>
        <p:blipFill>
          <a:blip r:embed="rId2" cstate="print"/>
          <a:srcRect/>
          <a:stretch>
            <a:fillRect/>
          </a:stretch>
        </p:blipFill>
        <p:spPr>
          <a:xfrm>
            <a:off x="334434" y="274638"/>
            <a:ext cx="11713633" cy="6467475"/>
          </a:xfrm>
        </p:spPr>
      </p:pic>
      <p:sp>
        <p:nvSpPr>
          <p:cNvPr id="4" name="3 Slayt Numarası Yer Tutucusu"/>
          <p:cNvSpPr>
            <a:spLocks noGrp="1"/>
          </p:cNvSpPr>
          <p:nvPr>
            <p:ph type="sldNum" sz="quarter" idx="12"/>
          </p:nvPr>
        </p:nvSpPr>
        <p:spPr/>
        <p:txBody>
          <a:bodyPr/>
          <a:lstStyle/>
          <a:p>
            <a:fld id="{B2C3B8B3-F421-924C-9E16-791329F0FE9B}" type="slidenum">
              <a:rPr lang="tr-TR" smtClean="0"/>
              <a:pPr/>
              <a:t>8</a:t>
            </a:fld>
            <a:endParaRPr lang="tr-T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İçerik Yer Tutucusu 2"/>
          <p:cNvSpPr>
            <a:spLocks noGrp="1"/>
          </p:cNvSpPr>
          <p:nvPr>
            <p:ph idx="1"/>
          </p:nvPr>
        </p:nvSpPr>
        <p:spPr>
          <a:xfrm>
            <a:off x="624417" y="476250"/>
            <a:ext cx="10972800" cy="5976938"/>
          </a:xfrm>
        </p:spPr>
        <p:txBody>
          <a:bodyPr>
            <a:normAutofit lnSpcReduction="10000"/>
          </a:bodyPr>
          <a:lstStyle/>
          <a:p>
            <a:pPr marL="0" indent="0" algn="just">
              <a:lnSpc>
                <a:spcPct val="150000"/>
              </a:lnSpc>
              <a:buFont typeface="Arial" charset="0"/>
              <a:buNone/>
            </a:pPr>
            <a:endParaRPr lang="tr-TR" altLang="tr-TR" sz="1400" dirty="0" smtClean="0"/>
          </a:p>
          <a:p>
            <a:pPr marL="0" indent="0" algn="just">
              <a:lnSpc>
                <a:spcPct val="150000"/>
              </a:lnSpc>
              <a:buFont typeface="Arial" charset="0"/>
              <a:buNone/>
            </a:pPr>
            <a:r>
              <a:rPr lang="tr-TR" altLang="tr-TR" sz="1400" dirty="0" smtClean="0"/>
              <a:t>	                                     </a:t>
            </a:r>
            <a:r>
              <a:rPr lang="tr-TR" altLang="tr-TR" sz="2200" b="1" dirty="0" smtClean="0"/>
              <a:t>KİLİS ELBEYLİ 112 ACİL SAĞLIK HİZMETLERİ İSTASYONU</a:t>
            </a:r>
          </a:p>
          <a:p>
            <a:pPr marL="0" indent="0" algn="just">
              <a:lnSpc>
                <a:spcPct val="150000"/>
              </a:lnSpc>
              <a:buFont typeface="Arial" charset="0"/>
              <a:buNone/>
            </a:pPr>
            <a:endParaRPr lang="tr-TR" altLang="tr-TR" sz="1600" dirty="0" smtClean="0"/>
          </a:p>
          <a:p>
            <a:pPr marL="0" indent="0" algn="just">
              <a:lnSpc>
                <a:spcPct val="150000"/>
              </a:lnSpc>
              <a:buFont typeface="Arial" charset="0"/>
              <a:buNone/>
            </a:pPr>
            <a:r>
              <a:rPr lang="tr-TR" altLang="tr-TR" sz="1600" b="1" dirty="0" smtClean="0"/>
              <a:t>PROJE TUTARI									     417.000 TL</a:t>
            </a:r>
          </a:p>
          <a:p>
            <a:pPr marL="0" indent="0" algn="just">
              <a:lnSpc>
                <a:spcPct val="150000"/>
              </a:lnSpc>
              <a:buFont typeface="Arial" charset="0"/>
              <a:buNone/>
            </a:pPr>
            <a:r>
              <a:rPr lang="tr-TR" altLang="tr-TR" sz="1600" b="1" dirty="0" smtClean="0"/>
              <a:t>ÖNCEKİ YILLAR HARCAMASI							          	                 0 TL</a:t>
            </a:r>
          </a:p>
          <a:p>
            <a:pPr marL="0" indent="0" algn="just">
              <a:lnSpc>
                <a:spcPct val="150000"/>
              </a:lnSpc>
              <a:buFont typeface="Arial" charset="0"/>
              <a:buNone/>
            </a:pPr>
            <a:r>
              <a:rPr lang="tr-TR" altLang="tr-TR" sz="1600" b="1" dirty="0" smtClean="0"/>
              <a:t>2017 YILI ÖDENEĞİ									     300.000 TL</a:t>
            </a:r>
          </a:p>
          <a:p>
            <a:pPr marL="0" indent="0" algn="just">
              <a:lnSpc>
                <a:spcPct val="150000"/>
              </a:lnSpc>
              <a:buFont typeface="Arial" charset="0"/>
              <a:buNone/>
            </a:pPr>
            <a:r>
              <a:rPr lang="tr-TR" altLang="tr-TR" sz="1600" b="1" dirty="0" smtClean="0"/>
              <a:t>PROJE HAKKINDA ;	</a:t>
            </a:r>
          </a:p>
          <a:p>
            <a:pPr marL="0" indent="0" algn="just">
              <a:lnSpc>
                <a:spcPct val="150000"/>
              </a:lnSpc>
              <a:buFont typeface="Arial" charset="0"/>
              <a:buNone/>
            </a:pPr>
            <a:r>
              <a:rPr lang="tr-TR" altLang="tr-TR" sz="1600" dirty="0" smtClean="0"/>
              <a:t>	KİLİS </a:t>
            </a:r>
            <a:r>
              <a:rPr lang="tr-TR" altLang="tr-TR" sz="1600" b="1" u="sng" dirty="0" smtClean="0"/>
              <a:t>ELBEYLİ</a:t>
            </a:r>
            <a:r>
              <a:rPr lang="tr-TR" altLang="tr-TR" sz="1600" dirty="0" smtClean="0"/>
              <a:t> İLÇESİ KÖY KUZEYİ MEVKİİ 1104 NOLU PARSEL ÜZERİNE YAPILMASI PLANLANAN 112 ACİL SAĞLIK HİZMETLERİ İSTASYONU 2016 YATIRIM PROGRAMINA ALINMIŞ OLUP YATIRIMIN BÜTÇESİ T.C HÜKÜMETİ İLE ARAP EKONOMİK KALKINMA KUVEYT FONU ARASINDA 29/03/2016 TARİHİNDE İMZALANAN HİBE ANLAŞMASI KAPSAMINDA KARŞILANACAKTIR. ANCAK SAĞLIK OCAĞINI YAPTIRAN HAYIRSEVER 112 İSTASYONUNU DA YAPMAYI TEKLİF </a:t>
            </a:r>
            <a:r>
              <a:rPr lang="tr-TR" altLang="tr-TR" sz="1600" dirty="0" smtClean="0"/>
              <a:t>ETMİŞ VE İNŞAATINA BAŞLAMIŞTIR. NİSAN AYI İÇERİSİNDE TESLİM EDİLMESİ PLANLANMAKTADIR. </a:t>
            </a:r>
            <a:r>
              <a:rPr lang="tr-TR" altLang="tr-TR" sz="1600" dirty="0" smtClean="0"/>
              <a:t>MEVCUT YATIRIMIN İSE UYGUN ARSA BULUNMASI HALİNDE İL MERKEZİNE AKTARILMASI PLANLANMIŞTIR.</a:t>
            </a:r>
          </a:p>
          <a:p>
            <a:pPr marL="0" indent="0" algn="just">
              <a:lnSpc>
                <a:spcPct val="150000"/>
              </a:lnSpc>
              <a:buFont typeface="Arial" charset="0"/>
              <a:buNone/>
            </a:pPr>
            <a:r>
              <a:rPr lang="tr-TR" altLang="tr-TR" sz="1400" dirty="0" smtClean="0"/>
              <a:t>		</a:t>
            </a:r>
            <a:endParaRPr lang="tr-TR" altLang="tr-TR" sz="1400" b="1" dirty="0" smtClean="0"/>
          </a:p>
        </p:txBody>
      </p:sp>
      <p:sp>
        <p:nvSpPr>
          <p:cNvPr id="3" name="2 Slayt Numarası Yer Tutucusu"/>
          <p:cNvSpPr>
            <a:spLocks noGrp="1"/>
          </p:cNvSpPr>
          <p:nvPr>
            <p:ph type="sldNum" sz="quarter" idx="12"/>
          </p:nvPr>
        </p:nvSpPr>
        <p:spPr/>
        <p:txBody>
          <a:bodyPr/>
          <a:lstStyle/>
          <a:p>
            <a:fld id="{B2C3B8B3-F421-924C-9E16-791329F0FE9B}" type="slidenum">
              <a:rPr lang="tr-TR" smtClean="0"/>
              <a:pPr/>
              <a:t>9</a:t>
            </a:fld>
            <a:endParaRPr lang="tr-T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6177</TotalTime>
  <Words>192</Words>
  <Application>Microsoft Office PowerPoint</Application>
  <PresentationFormat>Geniş ekran</PresentationFormat>
  <Paragraphs>173</Paragraphs>
  <Slides>30</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30</vt:i4>
      </vt:variant>
    </vt:vector>
  </HeadingPairs>
  <TitlesOfParts>
    <vt:vector size="35" baseType="lpstr">
      <vt:lpstr>Arial</vt:lpstr>
      <vt:lpstr>Calibri</vt:lpstr>
      <vt:lpstr>Calibri Light</vt:lpstr>
      <vt:lpstr>Times New Roman</vt:lpstr>
      <vt:lpstr>1_Office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ARZ EDERİM…</vt:lpstr>
    </vt:vector>
  </TitlesOfParts>
  <Company>SilentAll Team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md fd</dc:creator>
  <cp:lastModifiedBy>user</cp:lastModifiedBy>
  <cp:revision>437</cp:revision>
  <dcterms:created xsi:type="dcterms:W3CDTF">2016-12-14T18:54:25Z</dcterms:created>
  <dcterms:modified xsi:type="dcterms:W3CDTF">2018-01-12T13:13:29Z</dcterms:modified>
</cp:coreProperties>
</file>