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56" r:id="rId3"/>
    <p:sldId id="257" r:id="rId4"/>
    <p:sldId id="288" r:id="rId5"/>
    <p:sldId id="291" r:id="rId6"/>
    <p:sldId id="290" r:id="rId7"/>
  </p:sldIdLst>
  <p:sldSz cx="9144000" cy="6858000" type="screen4x3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126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6FD2-5C62-47D4-B926-DDD521667BD8}" type="datetimeFigureOut">
              <a:rPr lang="tr-TR" smtClean="0"/>
              <a:pPr/>
              <a:t>1.07.2019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BA10-6BA9-4B50-B510-6A1CBC51A1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6FD2-5C62-47D4-B926-DDD521667BD8}" type="datetimeFigureOut">
              <a:rPr lang="tr-TR" smtClean="0"/>
              <a:pPr/>
              <a:t>1.07.2019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BA10-6BA9-4B50-B510-6A1CBC51A1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6FD2-5C62-47D4-B926-DDD521667BD8}" type="datetimeFigureOut">
              <a:rPr lang="tr-TR" smtClean="0"/>
              <a:pPr/>
              <a:t>1.07.2019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BA10-6BA9-4B50-B510-6A1CBC51A1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6FD2-5C62-47D4-B926-DDD521667BD8}" type="datetimeFigureOut">
              <a:rPr lang="tr-TR" smtClean="0"/>
              <a:pPr/>
              <a:t>1.07.2019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BA10-6BA9-4B50-B510-6A1CBC51A1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6FD2-5C62-47D4-B926-DDD521667BD8}" type="datetimeFigureOut">
              <a:rPr lang="tr-TR" smtClean="0"/>
              <a:pPr/>
              <a:t>1.07.2019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BA10-6BA9-4B50-B510-6A1CBC51A1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6FD2-5C62-47D4-B926-DDD521667BD8}" type="datetimeFigureOut">
              <a:rPr lang="tr-TR" smtClean="0"/>
              <a:pPr/>
              <a:t>1.07.2019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BA10-6BA9-4B50-B510-6A1CBC51A1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6FD2-5C62-47D4-B926-DDD521667BD8}" type="datetimeFigureOut">
              <a:rPr lang="tr-TR" smtClean="0"/>
              <a:pPr/>
              <a:t>1.07.2019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BA10-6BA9-4B50-B510-6A1CBC51A1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6FD2-5C62-47D4-B926-DDD521667BD8}" type="datetimeFigureOut">
              <a:rPr lang="tr-TR" smtClean="0"/>
              <a:pPr/>
              <a:t>1.07.2019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BA10-6BA9-4B50-B510-6A1CBC51A1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6FD2-5C62-47D4-B926-DDD521667BD8}" type="datetimeFigureOut">
              <a:rPr lang="tr-TR" smtClean="0"/>
              <a:pPr/>
              <a:t>1.07.2019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BA10-6BA9-4B50-B510-6A1CBC51A1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6FD2-5C62-47D4-B926-DDD521667BD8}" type="datetimeFigureOut">
              <a:rPr lang="tr-TR" smtClean="0"/>
              <a:pPr/>
              <a:t>1.07.2019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BA10-6BA9-4B50-B510-6A1CBC51A1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6FD2-5C62-47D4-B926-DDD521667BD8}" type="datetimeFigureOut">
              <a:rPr lang="tr-TR" smtClean="0"/>
              <a:pPr/>
              <a:t>1.07.2019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7B0BA10-6BA9-4B50-B510-6A1CBC51A13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EA6FD2-5C62-47D4-B926-DDD521667BD8}" type="datetimeFigureOut">
              <a:rPr lang="tr-TR" smtClean="0"/>
              <a:pPr/>
              <a:t>1.07.2019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B0BA10-6BA9-4B50-B510-6A1CBC51A13E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27160" y="1124744"/>
            <a:ext cx="9116840" cy="1143000"/>
          </a:xfrm>
        </p:spPr>
        <p:txBody>
          <a:bodyPr anchor="ctr">
            <a:normAutofit/>
          </a:bodyPr>
          <a:lstStyle/>
          <a:p>
            <a:pPr algn="ctr"/>
            <a:r>
              <a:rPr lang="tr-T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İL BELEDİYE BAŞKANLIĞI VEYA İLÇE BELEDİYE BAŞKANLIĞI</a:t>
            </a:r>
            <a:endParaRPr lang="tr-TR" sz="2000" b="1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10 İçerik Yer Tutucusu"/>
          <p:cNvSpPr>
            <a:spLocks noGrp="1"/>
          </p:cNvSpPr>
          <p:nvPr>
            <p:ph sz="half" idx="1"/>
          </p:nvPr>
        </p:nvSpPr>
        <p:spPr>
          <a:xfrm>
            <a:off x="27159" y="2852936"/>
            <a:ext cx="9081345" cy="1512168"/>
          </a:xfrm>
        </p:spPr>
        <p:txBody>
          <a:bodyPr anchor="ctr">
            <a:norm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tr-TR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 </a:t>
            </a:r>
            <a:r>
              <a:rPr lang="tr-TR" sz="1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YILI .... </a:t>
            </a:r>
            <a:r>
              <a:rPr lang="tr-TR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DÖNEM</a:t>
            </a:r>
          </a:p>
          <a:p>
            <a:pPr algn="ctr">
              <a:spcBef>
                <a:spcPct val="0"/>
              </a:spcBef>
              <a:buNone/>
            </a:pPr>
            <a:r>
              <a:rPr lang="tr-TR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İL KOORDİNASYON KURULU TOPLANTISI</a:t>
            </a:r>
          </a:p>
          <a:p>
            <a:pPr algn="ctr"/>
            <a:endParaRPr lang="tr-TR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27159" y="6309320"/>
            <a:ext cx="9081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algn="ctr">
              <a:spcBef>
                <a:spcPct val="0"/>
              </a:spcBef>
              <a:buClr>
                <a:schemeClr val="accent3"/>
              </a:buClr>
              <a:buSzPct val="95000"/>
            </a:pP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…/…/2019</a:t>
            </a:r>
            <a:endParaRPr lang="tr-T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2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452697"/>
              </p:ext>
            </p:extLst>
          </p:nvPr>
        </p:nvGraphicFramePr>
        <p:xfrm>
          <a:off x="63617" y="980728"/>
          <a:ext cx="9073008" cy="5784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İL BELEDİYE BAŞKANLIĞI VEYA İLÇE BELEDİYE BAŞKANLIĞI</a:t>
                      </a:r>
                      <a:endParaRPr lang="tr-TR" sz="1800" b="1" kern="12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tr-TR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619383"/>
                  </a:ext>
                </a:extLst>
              </a:tr>
              <a:tr h="4078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Proje Sayısı	</a:t>
                      </a:r>
                      <a:endParaRPr lang="tr-TR" sz="1800" b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tr-TR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69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Proje Bedelleri Toplamı</a:t>
                      </a:r>
                      <a:endParaRPr lang="tr-TR" sz="1800" b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tr-TR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0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Önceki Yıllar Harcama Toplamı</a:t>
                      </a:r>
                      <a:endParaRPr lang="tr-TR" sz="1800" b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tr-TR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2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…. Yılı Yatırımı	</a:t>
                      </a:r>
                      <a:endParaRPr lang="tr-TR" sz="1800" b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tr-TR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362353"/>
                  </a:ext>
                </a:extLst>
              </a:tr>
              <a:tr h="3976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Dönem Sonuna Kadar Yapılan Harcama	</a:t>
                      </a:r>
                      <a:endParaRPr lang="tr-TR" sz="1800" b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tr-TR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632119"/>
                  </a:ext>
                </a:extLst>
              </a:tr>
              <a:tr h="4695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Nakdi Gerçekleşme Oranı (%)</a:t>
                      </a:r>
                      <a:endParaRPr lang="tr-TR" sz="1800" b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tr-TR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688052"/>
                  </a:ext>
                </a:extLst>
              </a:tr>
              <a:tr h="4697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Fiziki Gerçekleşme Oranı (%)</a:t>
                      </a:r>
                      <a:endParaRPr lang="tr-TR" sz="1800" b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tr-TR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258426"/>
                  </a:ext>
                </a:extLst>
              </a:tr>
              <a:tr h="5480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Proje Bedelleri Toplamı (Harcanmayan Miktar)</a:t>
                      </a:r>
                      <a:endParaRPr lang="tr-TR" sz="1800" b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tr-TR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499658"/>
                  </a:ext>
                </a:extLst>
              </a:tr>
              <a:tr h="3976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Biten Proje Sayısı	</a:t>
                      </a:r>
                      <a:endParaRPr lang="tr-TR" sz="1800" b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tr-TR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263552"/>
                  </a:ext>
                </a:extLst>
              </a:tr>
              <a:tr h="3976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Devam Eden Proje Sayısı	</a:t>
                      </a:r>
                      <a:endParaRPr lang="tr-TR" sz="1800" b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tr-TR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147311"/>
                  </a:ext>
                </a:extLst>
              </a:tr>
              <a:tr h="4261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İhale Aşamasındaki Proje Sayısı</a:t>
                      </a:r>
                      <a:endParaRPr lang="tr-TR" sz="1800" b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tr-TR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3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Başlanmayan Proje Sayısı	</a:t>
                      </a:r>
                      <a:endParaRPr lang="tr-TR" sz="1800" b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tr-TR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574581"/>
          </a:xfrm>
        </p:spPr>
        <p:txBody>
          <a:bodyPr anchor="ctr">
            <a:normAutofit/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İL BELEDİYE BAŞKANLIĞI VEYA İLÇE BELEDİYE BAŞKANLIĞI</a:t>
            </a:r>
          </a:p>
        </p:txBody>
      </p:sp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96417"/>
              </p:ext>
            </p:extLst>
          </p:nvPr>
        </p:nvGraphicFramePr>
        <p:xfrm>
          <a:off x="1835696" y="3690316"/>
          <a:ext cx="596738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2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Biten Projeler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tr-TR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791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Proje</a:t>
                      </a:r>
                      <a:r>
                        <a:rPr lang="tr-TR" sz="15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Tutarı</a:t>
                      </a:r>
                      <a:endParaRPr lang="tr-TR" sz="1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Önceki Yıllar Harcaması</a:t>
                      </a:r>
                      <a:endParaRPr lang="tr-TR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…. Yılı Ödeneği</a:t>
                      </a:r>
                      <a:endParaRPr lang="tr-TR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Fiziki Gerçekleşme Oranı (%)</a:t>
                      </a:r>
                      <a:endParaRPr lang="tr-TR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Nakdi Gerçekleşme Oranı (%)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374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Proje Hakkında Kısa Öz Bilgi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823936"/>
                  </a:ext>
                </a:extLst>
              </a:tr>
            </a:tbl>
          </a:graphicData>
        </a:graphic>
      </p:graphicFrame>
      <p:sp>
        <p:nvSpPr>
          <p:cNvPr id="5" name="İçerik Yer Tutucusu 4"/>
          <p:cNvSpPr>
            <a:spLocks noGrp="1"/>
          </p:cNvSpPr>
          <p:nvPr>
            <p:ph sz="half" idx="1"/>
          </p:nvPr>
        </p:nvSpPr>
        <p:spPr>
          <a:xfrm>
            <a:off x="1835696" y="1988841"/>
            <a:ext cx="5967388" cy="1701476"/>
          </a:xfrm>
        </p:spPr>
        <p:txBody>
          <a:bodyPr anchor="ctr"/>
          <a:lstStyle/>
          <a:p>
            <a:pPr marL="0" indent="0"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Biten Projelerin </a:t>
            </a:r>
          </a:p>
          <a:p>
            <a:pPr marL="0" indent="0"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Fotoğrafları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0" y="908720"/>
            <a:ext cx="9144000" cy="574581"/>
          </a:xfrm>
        </p:spPr>
        <p:txBody>
          <a:bodyPr anchor="ctr">
            <a:normAutofit/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İL BELEDİYE BAŞKANLIĞI VEYA İLÇE BELEDİYE BAŞKANLIĞI</a:t>
            </a:r>
          </a:p>
        </p:txBody>
      </p:sp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66282"/>
              </p:ext>
            </p:extLst>
          </p:nvPr>
        </p:nvGraphicFramePr>
        <p:xfrm>
          <a:off x="1763688" y="3789040"/>
          <a:ext cx="596738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2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Devam</a:t>
                      </a:r>
                      <a:r>
                        <a:rPr lang="tr-TR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Eden</a:t>
                      </a:r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Projeler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tr-TR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791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Proje</a:t>
                      </a:r>
                      <a:r>
                        <a:rPr lang="tr-TR" sz="15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Tutarı</a:t>
                      </a:r>
                      <a:endParaRPr lang="tr-TR" sz="1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Önceki Yıllar Harcaması</a:t>
                      </a:r>
                      <a:endParaRPr lang="tr-TR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…. Yılı Ödeneği</a:t>
                      </a:r>
                      <a:endParaRPr lang="tr-TR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Fiziki Gerçekleşme Oranı (%)</a:t>
                      </a:r>
                      <a:endParaRPr lang="tr-TR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Nakdi Gerçekleşme Oranı (%)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972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Proje Hakkında Kısa Öz Bilgi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702557"/>
                  </a:ext>
                </a:extLst>
              </a:tr>
            </a:tbl>
          </a:graphicData>
        </a:graphic>
      </p:graphicFrame>
      <p:sp>
        <p:nvSpPr>
          <p:cNvPr id="5" name="İçerik Yer Tutucusu 4"/>
          <p:cNvSpPr>
            <a:spLocks noGrp="1"/>
          </p:cNvSpPr>
          <p:nvPr>
            <p:ph sz="half" idx="1"/>
          </p:nvPr>
        </p:nvSpPr>
        <p:spPr>
          <a:xfrm>
            <a:off x="1835696" y="1988840"/>
            <a:ext cx="5967388" cy="2421869"/>
          </a:xfrm>
        </p:spPr>
        <p:txBody>
          <a:bodyPr anchor="ctr"/>
          <a:lstStyle/>
          <a:p>
            <a:pPr marL="0" indent="0"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Devan Eden Projelerin </a:t>
            </a:r>
          </a:p>
          <a:p>
            <a:pPr marL="0" indent="0"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Fotoğrafları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412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574581"/>
          </a:xfrm>
        </p:spPr>
        <p:txBody>
          <a:bodyPr anchor="ctr">
            <a:normAutofit/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İL BELEDİYE BAŞKANLIĞI VEYA İLÇE BELEDİYE BAŞKANLIĞI</a:t>
            </a:r>
          </a:p>
        </p:txBody>
      </p:sp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768066"/>
              </p:ext>
            </p:extLst>
          </p:nvPr>
        </p:nvGraphicFramePr>
        <p:xfrm>
          <a:off x="1835696" y="3933056"/>
          <a:ext cx="596738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2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İhale Aşamasındaki Projeler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tr-TR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791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Proje</a:t>
                      </a:r>
                      <a:r>
                        <a:rPr lang="tr-TR" sz="15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Tutarı</a:t>
                      </a:r>
                      <a:endParaRPr lang="tr-TR" sz="1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Önceki Yıllar Harcaması</a:t>
                      </a:r>
                      <a:endParaRPr lang="tr-TR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…. Yılı Ödeneği</a:t>
                      </a:r>
                      <a:endParaRPr lang="tr-TR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Fiziki Gerçekleşme Oranı (%)</a:t>
                      </a:r>
                      <a:endParaRPr lang="tr-TR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Nakdi Gerçekleşme Oranı (%)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325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Proje Hakkında Kısa Öz Bilgi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691661"/>
                  </a:ext>
                </a:extLst>
              </a:tr>
            </a:tbl>
          </a:graphicData>
        </a:graphic>
      </p:graphicFrame>
      <p:sp>
        <p:nvSpPr>
          <p:cNvPr id="5" name="İçerik Yer Tutucusu 4"/>
          <p:cNvSpPr>
            <a:spLocks noGrp="1"/>
          </p:cNvSpPr>
          <p:nvPr>
            <p:ph sz="half" idx="1"/>
          </p:nvPr>
        </p:nvSpPr>
        <p:spPr>
          <a:xfrm>
            <a:off x="1835696" y="1988840"/>
            <a:ext cx="5967388" cy="2421869"/>
          </a:xfrm>
        </p:spPr>
        <p:txBody>
          <a:bodyPr anchor="ctr"/>
          <a:lstStyle/>
          <a:p>
            <a:pPr marL="0" indent="0" algn="ctr">
              <a:buNone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İhale Aşamasındaki Projelerin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Fotoğrafları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235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574581"/>
          </a:xfrm>
        </p:spPr>
        <p:txBody>
          <a:bodyPr anchor="ctr">
            <a:normAutofit/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İL BELEDİYE BAŞKANLIĞI VEYA İLÇE BELEDİYE </a:t>
            </a:r>
            <a:r>
              <a:rPr lang="tr-T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BAŞKANLIĞI</a:t>
            </a:r>
            <a:endParaRPr lang="tr-TR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86559"/>
              </p:ext>
            </p:extLst>
          </p:nvPr>
        </p:nvGraphicFramePr>
        <p:xfrm>
          <a:off x="1835696" y="3861048"/>
          <a:ext cx="596738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2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Başlanmayan Projeler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tr-TR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791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Proje</a:t>
                      </a:r>
                      <a:r>
                        <a:rPr lang="tr-TR" sz="15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Tutarı</a:t>
                      </a:r>
                      <a:endParaRPr lang="tr-TR" sz="1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Önceki Yıllar Harcaması</a:t>
                      </a:r>
                      <a:endParaRPr lang="tr-TR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…. Yılı Ödeneği</a:t>
                      </a:r>
                      <a:endParaRPr lang="tr-TR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Fiziki Gerçekleşme Oranı (%)</a:t>
                      </a:r>
                      <a:endParaRPr lang="tr-TR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Nakdi Gerçekleşme Oranı (%)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344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Proje Hakkında Kısa Öz Bilgi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444836"/>
                  </a:ext>
                </a:extLst>
              </a:tr>
            </a:tbl>
          </a:graphicData>
        </a:graphic>
      </p:graphicFrame>
      <p:sp>
        <p:nvSpPr>
          <p:cNvPr id="5" name="İçerik Yer Tutucusu 4"/>
          <p:cNvSpPr>
            <a:spLocks noGrp="1"/>
          </p:cNvSpPr>
          <p:nvPr>
            <p:ph sz="half" idx="1"/>
          </p:nvPr>
        </p:nvSpPr>
        <p:spPr>
          <a:xfrm>
            <a:off x="1835696" y="1988840"/>
            <a:ext cx="5967388" cy="2421869"/>
          </a:xfrm>
        </p:spPr>
        <p:txBody>
          <a:bodyPr anchor="ctr"/>
          <a:lstStyle/>
          <a:p>
            <a:pPr marL="0" indent="0"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Başlanmayan Projeler </a:t>
            </a:r>
          </a:p>
          <a:p>
            <a:pPr marL="0" indent="0"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Fotoğraf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086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1186</TotalTime>
  <Words>207</Words>
  <Application>Microsoft Office PowerPoint</Application>
  <PresentationFormat>Ekran Gösterisi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Calibri</vt:lpstr>
      <vt:lpstr>Constantia</vt:lpstr>
      <vt:lpstr>Times New Roman</vt:lpstr>
      <vt:lpstr>Wingdings 2</vt:lpstr>
      <vt:lpstr>Akış</vt:lpstr>
      <vt:lpstr>İL BELEDİYE BAŞKANLIĞI VEYA İLÇE BELEDİYE BAŞKANLIĞI</vt:lpstr>
      <vt:lpstr>PowerPoint Sunusu</vt:lpstr>
      <vt:lpstr>İL BELEDİYE BAŞKANLIĞI VEYA İLÇE BELEDİYE BAŞKANLIĞI</vt:lpstr>
      <vt:lpstr>İL BELEDİYE BAŞKANLIĞI VEYA İLÇE BELEDİYE BAŞKANLIĞI</vt:lpstr>
      <vt:lpstr>İL BELEDİYE BAŞKANLIĞI VEYA İLÇE BELEDİYE BAŞKANLIĞI</vt:lpstr>
      <vt:lpstr>İL BELEDİYE BAŞKANLIĞI VEYA İLÇE BELEDİYE BAŞKANLIĞI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KİLİS İL MİLLİ EĞİTİM MÜDÜRLÜĞÜ</dc:title>
  <dc:creator>AHMED YILDIRIM</dc:creator>
  <cp:lastModifiedBy>Kilis Planlama ve Koordinasyon Müdürlüğü</cp:lastModifiedBy>
  <cp:revision>224</cp:revision>
  <cp:lastPrinted>2018-09-04T06:37:12Z</cp:lastPrinted>
  <dcterms:created xsi:type="dcterms:W3CDTF">2016-10-13T12:45:41Z</dcterms:created>
  <dcterms:modified xsi:type="dcterms:W3CDTF">2019-07-01T12:54:39Z</dcterms:modified>
</cp:coreProperties>
</file>